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8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9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10.xml" ContentType="application/vnd.openxmlformats-officedocument.theme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1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theme/theme12.xml" ContentType="application/vnd.openxmlformats-officedocument.theme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theme/theme13.xml" ContentType="application/vnd.openxmlformats-officedocument.theme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theme/theme14.xml" ContentType="application/vnd.openxmlformats-officedocument.theme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theme/theme15.xml" ContentType="application/vnd.openxmlformats-officedocument.theme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theme/theme16.xml" ContentType="application/vnd.openxmlformats-officedocument.theme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7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8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19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theme/theme20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theme/theme21.xml" ContentType="application/vnd.openxmlformats-officedocument.theme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theme/theme22.xml" ContentType="application/vnd.openxmlformats-officedocument.theme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theme/theme23.xml" ContentType="application/vnd.openxmlformats-officedocument.theme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theme/theme24.xml" ContentType="application/vnd.openxmlformats-officedocument.theme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theme/theme25.xml" ContentType="application/vnd.openxmlformats-officedocument.theme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theme/theme26.xml" ContentType="application/vnd.openxmlformats-officedocument.theme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theme/theme27.xml" ContentType="application/vnd.openxmlformats-officedocument.theme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theme/theme28.xml" ContentType="application/vnd.openxmlformats-officedocument.theme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theme/theme29.xml" ContentType="application/vnd.openxmlformats-officedocument.theme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theme/theme30.xml" ContentType="application/vnd.openxmlformats-officedocument.theme+xml"/>
  <Override PartName="/ppt/theme/theme3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77" r:id="rId2"/>
    <p:sldMasterId id="2147483955" r:id="rId3"/>
    <p:sldMasterId id="2147483980" r:id="rId4"/>
    <p:sldMasterId id="2147483993" r:id="rId5"/>
    <p:sldMasterId id="2147484846" r:id="rId6"/>
    <p:sldMasterId id="2147484859" r:id="rId7"/>
    <p:sldMasterId id="2147484969" r:id="rId8"/>
    <p:sldMasterId id="2147484995" r:id="rId9"/>
    <p:sldMasterId id="2147485008" r:id="rId10"/>
    <p:sldMasterId id="2147485198" r:id="rId11"/>
    <p:sldMasterId id="2147485210" r:id="rId12"/>
    <p:sldMasterId id="2147485223" r:id="rId13"/>
    <p:sldMasterId id="2147485236" r:id="rId14"/>
    <p:sldMasterId id="2147485248" r:id="rId15"/>
    <p:sldMasterId id="2147485261" r:id="rId16"/>
    <p:sldMasterId id="2147485274" r:id="rId17"/>
    <p:sldMasterId id="2147485287" r:id="rId18"/>
    <p:sldMasterId id="2147485299" r:id="rId19"/>
    <p:sldMasterId id="2147485311" r:id="rId20"/>
    <p:sldMasterId id="2147485324" r:id="rId21"/>
    <p:sldMasterId id="2147485337" r:id="rId22"/>
    <p:sldMasterId id="2147485349" r:id="rId23"/>
    <p:sldMasterId id="2147485361" r:id="rId24"/>
    <p:sldMasterId id="2147485373" r:id="rId25"/>
    <p:sldMasterId id="2147485386" r:id="rId26"/>
    <p:sldMasterId id="2147485399" r:id="rId27"/>
    <p:sldMasterId id="2147485412" r:id="rId28"/>
    <p:sldMasterId id="2147485424" r:id="rId29"/>
    <p:sldMasterId id="2147485437" r:id="rId30"/>
  </p:sldMasterIdLst>
  <p:notesMasterIdLst>
    <p:notesMasterId r:id="rId176"/>
  </p:notesMasterIdLst>
  <p:sldIdLst>
    <p:sldId id="284" r:id="rId31"/>
    <p:sldId id="5288" r:id="rId32"/>
    <p:sldId id="4678" r:id="rId33"/>
    <p:sldId id="4697" r:id="rId34"/>
    <p:sldId id="2558" r:id="rId35"/>
    <p:sldId id="2559" r:id="rId36"/>
    <p:sldId id="5657" r:id="rId37"/>
    <p:sldId id="2560" r:id="rId38"/>
    <p:sldId id="2561" r:id="rId39"/>
    <p:sldId id="2562" r:id="rId40"/>
    <p:sldId id="2563" r:id="rId41"/>
    <p:sldId id="2564" r:id="rId42"/>
    <p:sldId id="2565" r:id="rId43"/>
    <p:sldId id="2566" r:id="rId44"/>
    <p:sldId id="2567" r:id="rId45"/>
    <p:sldId id="2568" r:id="rId46"/>
    <p:sldId id="5664" r:id="rId47"/>
    <p:sldId id="2570" r:id="rId48"/>
    <p:sldId id="2573" r:id="rId49"/>
    <p:sldId id="2689" r:id="rId50"/>
    <p:sldId id="2690" r:id="rId51"/>
    <p:sldId id="2691" r:id="rId52"/>
    <p:sldId id="2692" r:id="rId53"/>
    <p:sldId id="2575" r:id="rId54"/>
    <p:sldId id="2586" r:id="rId55"/>
    <p:sldId id="5655" r:id="rId56"/>
    <p:sldId id="5656" r:id="rId57"/>
    <p:sldId id="5289" r:id="rId58"/>
    <p:sldId id="5659" r:id="rId59"/>
    <p:sldId id="5290" r:id="rId60"/>
    <p:sldId id="1460" r:id="rId61"/>
    <p:sldId id="1461" r:id="rId62"/>
    <p:sldId id="5154" r:id="rId63"/>
    <p:sldId id="5155" r:id="rId64"/>
    <p:sldId id="3773" r:id="rId65"/>
    <p:sldId id="4901" r:id="rId66"/>
    <p:sldId id="5291" r:id="rId67"/>
    <p:sldId id="1517" r:id="rId68"/>
    <p:sldId id="1505" r:id="rId69"/>
    <p:sldId id="1518" r:id="rId70"/>
    <p:sldId id="1519" r:id="rId71"/>
    <p:sldId id="5653" r:id="rId72"/>
    <p:sldId id="5658" r:id="rId73"/>
    <p:sldId id="5660" r:id="rId74"/>
    <p:sldId id="5661" r:id="rId75"/>
    <p:sldId id="5293" r:id="rId76"/>
    <p:sldId id="656" r:id="rId77"/>
    <p:sldId id="5294" r:id="rId78"/>
    <p:sldId id="5299" r:id="rId79"/>
    <p:sldId id="5300" r:id="rId80"/>
    <p:sldId id="5654" r:id="rId81"/>
    <p:sldId id="5298" r:id="rId82"/>
    <p:sldId id="743" r:id="rId83"/>
    <p:sldId id="749" r:id="rId84"/>
    <p:sldId id="759" r:id="rId85"/>
    <p:sldId id="5662" r:id="rId86"/>
    <p:sldId id="5663" r:id="rId87"/>
    <p:sldId id="4696" r:id="rId88"/>
    <p:sldId id="5721" r:id="rId89"/>
    <p:sldId id="4436" r:id="rId90"/>
    <p:sldId id="5296" r:id="rId91"/>
    <p:sldId id="5295" r:id="rId92"/>
    <p:sldId id="5297" r:id="rId93"/>
    <p:sldId id="5719" r:id="rId94"/>
    <p:sldId id="5292" r:id="rId95"/>
    <p:sldId id="5076" r:id="rId96"/>
    <p:sldId id="5077" r:id="rId97"/>
    <p:sldId id="5078" r:id="rId98"/>
    <p:sldId id="5061" r:id="rId99"/>
    <p:sldId id="5665" r:id="rId100"/>
    <p:sldId id="5666" r:id="rId101"/>
    <p:sldId id="5667" r:id="rId102"/>
    <p:sldId id="5668" r:id="rId103"/>
    <p:sldId id="5669" r:id="rId104"/>
    <p:sldId id="5670" r:id="rId105"/>
    <p:sldId id="5671" r:id="rId106"/>
    <p:sldId id="5672" r:id="rId107"/>
    <p:sldId id="5673" r:id="rId108"/>
    <p:sldId id="5674" r:id="rId109"/>
    <p:sldId id="5675" r:id="rId110"/>
    <p:sldId id="5676" r:id="rId111"/>
    <p:sldId id="5677" r:id="rId112"/>
    <p:sldId id="5678" r:id="rId113"/>
    <p:sldId id="5679" r:id="rId114"/>
    <p:sldId id="5680" r:id="rId115"/>
    <p:sldId id="5681" r:id="rId116"/>
    <p:sldId id="5682" r:id="rId117"/>
    <p:sldId id="5683" r:id="rId118"/>
    <p:sldId id="5684" r:id="rId119"/>
    <p:sldId id="5685" r:id="rId120"/>
    <p:sldId id="5686" r:id="rId121"/>
    <p:sldId id="5687" r:id="rId122"/>
    <p:sldId id="5688" r:id="rId123"/>
    <p:sldId id="5689" r:id="rId124"/>
    <p:sldId id="5690" r:id="rId125"/>
    <p:sldId id="5691" r:id="rId126"/>
    <p:sldId id="5692" r:id="rId127"/>
    <p:sldId id="5693" r:id="rId128"/>
    <p:sldId id="5694" r:id="rId129"/>
    <p:sldId id="5695" r:id="rId130"/>
    <p:sldId id="5696" r:id="rId131"/>
    <p:sldId id="5697" r:id="rId132"/>
    <p:sldId id="5698" r:id="rId133"/>
    <p:sldId id="5699" r:id="rId134"/>
    <p:sldId id="5700" r:id="rId135"/>
    <p:sldId id="5701" r:id="rId136"/>
    <p:sldId id="5702" r:id="rId137"/>
    <p:sldId id="5703" r:id="rId138"/>
    <p:sldId id="5704" r:id="rId139"/>
    <p:sldId id="5705" r:id="rId140"/>
    <p:sldId id="5706" r:id="rId141"/>
    <p:sldId id="5707" r:id="rId142"/>
    <p:sldId id="5708" r:id="rId143"/>
    <p:sldId id="5709" r:id="rId144"/>
    <p:sldId id="5710" r:id="rId145"/>
    <p:sldId id="5711" r:id="rId146"/>
    <p:sldId id="5712" r:id="rId147"/>
    <p:sldId id="5722" r:id="rId148"/>
    <p:sldId id="5723" r:id="rId149"/>
    <p:sldId id="5713" r:id="rId150"/>
    <p:sldId id="5714" r:id="rId151"/>
    <p:sldId id="5715" r:id="rId152"/>
    <p:sldId id="5716" r:id="rId153"/>
    <p:sldId id="998" r:id="rId154"/>
    <p:sldId id="975" r:id="rId155"/>
    <p:sldId id="976" r:id="rId156"/>
    <p:sldId id="1045" r:id="rId157"/>
    <p:sldId id="996" r:id="rId158"/>
    <p:sldId id="994" r:id="rId159"/>
    <p:sldId id="995" r:id="rId160"/>
    <p:sldId id="1041" r:id="rId161"/>
    <p:sldId id="1042" r:id="rId162"/>
    <p:sldId id="981" r:id="rId163"/>
    <p:sldId id="1044" r:id="rId164"/>
    <p:sldId id="1043" r:id="rId165"/>
    <p:sldId id="5718" r:id="rId166"/>
    <p:sldId id="631" r:id="rId167"/>
    <p:sldId id="642" r:id="rId168"/>
    <p:sldId id="710" r:id="rId169"/>
    <p:sldId id="643" r:id="rId170"/>
    <p:sldId id="644" r:id="rId171"/>
    <p:sldId id="645" r:id="rId172"/>
    <p:sldId id="647" r:id="rId173"/>
    <p:sldId id="5724" r:id="rId174"/>
    <p:sldId id="867" r:id="rId17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44"/>
    <p:restoredTop sz="94669"/>
  </p:normalViewPr>
  <p:slideViewPr>
    <p:cSldViewPr>
      <p:cViewPr varScale="1">
        <p:scale>
          <a:sx n="87" d="100"/>
          <a:sy n="87" d="100"/>
        </p:scale>
        <p:origin x="1240" y="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87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12.xml"/><Relationship Id="rId63" Type="http://schemas.openxmlformats.org/officeDocument/2006/relationships/slide" Target="slides/slide33.xml"/><Relationship Id="rId84" Type="http://schemas.openxmlformats.org/officeDocument/2006/relationships/slide" Target="slides/slide54.xml"/><Relationship Id="rId138" Type="http://schemas.openxmlformats.org/officeDocument/2006/relationships/slide" Target="slides/slide108.xml"/><Relationship Id="rId159" Type="http://schemas.openxmlformats.org/officeDocument/2006/relationships/slide" Target="slides/slide129.xml"/><Relationship Id="rId170" Type="http://schemas.openxmlformats.org/officeDocument/2006/relationships/slide" Target="slides/slide140.xml"/><Relationship Id="rId107" Type="http://schemas.openxmlformats.org/officeDocument/2006/relationships/slide" Target="slides/slide77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2.xml"/><Relationship Id="rId53" Type="http://schemas.openxmlformats.org/officeDocument/2006/relationships/slide" Target="slides/slide23.xml"/><Relationship Id="rId74" Type="http://schemas.openxmlformats.org/officeDocument/2006/relationships/slide" Target="slides/slide44.xml"/><Relationship Id="rId128" Type="http://schemas.openxmlformats.org/officeDocument/2006/relationships/slide" Target="slides/slide98.xml"/><Relationship Id="rId149" Type="http://schemas.openxmlformats.org/officeDocument/2006/relationships/slide" Target="slides/slide119.xml"/><Relationship Id="rId5" Type="http://schemas.openxmlformats.org/officeDocument/2006/relationships/slideMaster" Target="slideMasters/slideMaster5.xml"/><Relationship Id="rId95" Type="http://schemas.openxmlformats.org/officeDocument/2006/relationships/slide" Target="slides/slide65.xml"/><Relationship Id="rId160" Type="http://schemas.openxmlformats.org/officeDocument/2006/relationships/slide" Target="slides/slide130.xml"/><Relationship Id="rId22" Type="http://schemas.openxmlformats.org/officeDocument/2006/relationships/slideMaster" Target="slideMasters/slideMaster22.xml"/><Relationship Id="rId43" Type="http://schemas.openxmlformats.org/officeDocument/2006/relationships/slide" Target="slides/slide13.xml"/><Relationship Id="rId64" Type="http://schemas.openxmlformats.org/officeDocument/2006/relationships/slide" Target="slides/slide34.xml"/><Relationship Id="rId118" Type="http://schemas.openxmlformats.org/officeDocument/2006/relationships/slide" Target="slides/slide88.xml"/><Relationship Id="rId139" Type="http://schemas.openxmlformats.org/officeDocument/2006/relationships/slide" Target="slides/slide109.xml"/><Relationship Id="rId85" Type="http://schemas.openxmlformats.org/officeDocument/2006/relationships/slide" Target="slides/slide55.xml"/><Relationship Id="rId150" Type="http://schemas.openxmlformats.org/officeDocument/2006/relationships/slide" Target="slides/slide120.xml"/><Relationship Id="rId171" Type="http://schemas.openxmlformats.org/officeDocument/2006/relationships/slide" Target="slides/slide141.xml"/><Relationship Id="rId12" Type="http://schemas.openxmlformats.org/officeDocument/2006/relationships/slideMaster" Target="slideMasters/slideMaster12.xml"/><Relationship Id="rId33" Type="http://schemas.openxmlformats.org/officeDocument/2006/relationships/slide" Target="slides/slide3.xml"/><Relationship Id="rId108" Type="http://schemas.openxmlformats.org/officeDocument/2006/relationships/slide" Target="slides/slide78.xml"/><Relationship Id="rId129" Type="http://schemas.openxmlformats.org/officeDocument/2006/relationships/slide" Target="slides/slide99.xml"/><Relationship Id="rId54" Type="http://schemas.openxmlformats.org/officeDocument/2006/relationships/slide" Target="slides/slide24.xml"/><Relationship Id="rId75" Type="http://schemas.openxmlformats.org/officeDocument/2006/relationships/slide" Target="slides/slide45.xml"/><Relationship Id="rId96" Type="http://schemas.openxmlformats.org/officeDocument/2006/relationships/slide" Target="slides/slide66.xml"/><Relationship Id="rId140" Type="http://schemas.openxmlformats.org/officeDocument/2006/relationships/slide" Target="slides/slide110.xml"/><Relationship Id="rId161" Type="http://schemas.openxmlformats.org/officeDocument/2006/relationships/slide" Target="slides/slide131.xml"/><Relationship Id="rId6" Type="http://schemas.openxmlformats.org/officeDocument/2006/relationships/slideMaster" Target="slideMasters/slideMaster6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49" Type="http://schemas.openxmlformats.org/officeDocument/2006/relationships/slide" Target="slides/slide19.xml"/><Relationship Id="rId114" Type="http://schemas.openxmlformats.org/officeDocument/2006/relationships/slide" Target="slides/slide84.xml"/><Relationship Id="rId119" Type="http://schemas.openxmlformats.org/officeDocument/2006/relationships/slide" Target="slides/slide89.xml"/><Relationship Id="rId44" Type="http://schemas.openxmlformats.org/officeDocument/2006/relationships/slide" Target="slides/slide14.xml"/><Relationship Id="rId60" Type="http://schemas.openxmlformats.org/officeDocument/2006/relationships/slide" Target="slides/slide30.xml"/><Relationship Id="rId65" Type="http://schemas.openxmlformats.org/officeDocument/2006/relationships/slide" Target="slides/slide35.xml"/><Relationship Id="rId81" Type="http://schemas.openxmlformats.org/officeDocument/2006/relationships/slide" Target="slides/slide51.xml"/><Relationship Id="rId86" Type="http://schemas.openxmlformats.org/officeDocument/2006/relationships/slide" Target="slides/slide56.xml"/><Relationship Id="rId130" Type="http://schemas.openxmlformats.org/officeDocument/2006/relationships/slide" Target="slides/slide100.xml"/><Relationship Id="rId135" Type="http://schemas.openxmlformats.org/officeDocument/2006/relationships/slide" Target="slides/slide105.xml"/><Relationship Id="rId151" Type="http://schemas.openxmlformats.org/officeDocument/2006/relationships/slide" Target="slides/slide121.xml"/><Relationship Id="rId156" Type="http://schemas.openxmlformats.org/officeDocument/2006/relationships/slide" Target="slides/slide126.xml"/><Relationship Id="rId177" Type="http://schemas.openxmlformats.org/officeDocument/2006/relationships/presProps" Target="presProps.xml"/><Relationship Id="rId172" Type="http://schemas.openxmlformats.org/officeDocument/2006/relationships/slide" Target="slides/slide142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9.xml"/><Relationship Id="rId109" Type="http://schemas.openxmlformats.org/officeDocument/2006/relationships/slide" Target="slides/slide79.xml"/><Relationship Id="rId34" Type="http://schemas.openxmlformats.org/officeDocument/2006/relationships/slide" Target="slides/slide4.xml"/><Relationship Id="rId50" Type="http://schemas.openxmlformats.org/officeDocument/2006/relationships/slide" Target="slides/slide20.xml"/><Relationship Id="rId55" Type="http://schemas.openxmlformats.org/officeDocument/2006/relationships/slide" Target="slides/slide25.xml"/><Relationship Id="rId76" Type="http://schemas.openxmlformats.org/officeDocument/2006/relationships/slide" Target="slides/slide46.xml"/><Relationship Id="rId97" Type="http://schemas.openxmlformats.org/officeDocument/2006/relationships/slide" Target="slides/slide67.xml"/><Relationship Id="rId104" Type="http://schemas.openxmlformats.org/officeDocument/2006/relationships/slide" Target="slides/slide74.xml"/><Relationship Id="rId120" Type="http://schemas.openxmlformats.org/officeDocument/2006/relationships/slide" Target="slides/slide90.xml"/><Relationship Id="rId125" Type="http://schemas.openxmlformats.org/officeDocument/2006/relationships/slide" Target="slides/slide95.xml"/><Relationship Id="rId141" Type="http://schemas.openxmlformats.org/officeDocument/2006/relationships/slide" Target="slides/slide111.xml"/><Relationship Id="rId146" Type="http://schemas.openxmlformats.org/officeDocument/2006/relationships/slide" Target="slides/slide116.xml"/><Relationship Id="rId167" Type="http://schemas.openxmlformats.org/officeDocument/2006/relationships/slide" Target="slides/slide137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1.xml"/><Relationship Id="rId92" Type="http://schemas.openxmlformats.org/officeDocument/2006/relationships/slide" Target="slides/slide62.xml"/><Relationship Id="rId162" Type="http://schemas.openxmlformats.org/officeDocument/2006/relationships/slide" Target="slides/slide132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Relationship Id="rId24" Type="http://schemas.openxmlformats.org/officeDocument/2006/relationships/slideMaster" Target="slideMasters/slideMaster24.xml"/><Relationship Id="rId40" Type="http://schemas.openxmlformats.org/officeDocument/2006/relationships/slide" Target="slides/slide10.xml"/><Relationship Id="rId45" Type="http://schemas.openxmlformats.org/officeDocument/2006/relationships/slide" Target="slides/slide15.xml"/><Relationship Id="rId66" Type="http://schemas.openxmlformats.org/officeDocument/2006/relationships/slide" Target="slides/slide36.xml"/><Relationship Id="rId87" Type="http://schemas.openxmlformats.org/officeDocument/2006/relationships/slide" Target="slides/slide57.xml"/><Relationship Id="rId110" Type="http://schemas.openxmlformats.org/officeDocument/2006/relationships/slide" Target="slides/slide80.xml"/><Relationship Id="rId115" Type="http://schemas.openxmlformats.org/officeDocument/2006/relationships/slide" Target="slides/slide85.xml"/><Relationship Id="rId131" Type="http://schemas.openxmlformats.org/officeDocument/2006/relationships/slide" Target="slides/slide101.xml"/><Relationship Id="rId136" Type="http://schemas.openxmlformats.org/officeDocument/2006/relationships/slide" Target="slides/slide106.xml"/><Relationship Id="rId157" Type="http://schemas.openxmlformats.org/officeDocument/2006/relationships/slide" Target="slides/slide127.xml"/><Relationship Id="rId178" Type="http://schemas.openxmlformats.org/officeDocument/2006/relationships/viewProps" Target="viewProps.xml"/><Relationship Id="rId61" Type="http://schemas.openxmlformats.org/officeDocument/2006/relationships/slide" Target="slides/slide31.xml"/><Relationship Id="rId82" Type="http://schemas.openxmlformats.org/officeDocument/2006/relationships/slide" Target="slides/slide52.xml"/><Relationship Id="rId152" Type="http://schemas.openxmlformats.org/officeDocument/2006/relationships/slide" Target="slides/slide122.xml"/><Relationship Id="rId173" Type="http://schemas.openxmlformats.org/officeDocument/2006/relationships/slide" Target="slides/slide143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Master" Target="slideMasters/slideMaster30.xml"/><Relationship Id="rId35" Type="http://schemas.openxmlformats.org/officeDocument/2006/relationships/slide" Target="slides/slide5.xml"/><Relationship Id="rId56" Type="http://schemas.openxmlformats.org/officeDocument/2006/relationships/slide" Target="slides/slide26.xml"/><Relationship Id="rId77" Type="http://schemas.openxmlformats.org/officeDocument/2006/relationships/slide" Target="slides/slide47.xml"/><Relationship Id="rId100" Type="http://schemas.openxmlformats.org/officeDocument/2006/relationships/slide" Target="slides/slide70.xml"/><Relationship Id="rId105" Type="http://schemas.openxmlformats.org/officeDocument/2006/relationships/slide" Target="slides/slide75.xml"/><Relationship Id="rId126" Type="http://schemas.openxmlformats.org/officeDocument/2006/relationships/slide" Target="slides/slide96.xml"/><Relationship Id="rId147" Type="http://schemas.openxmlformats.org/officeDocument/2006/relationships/slide" Target="slides/slide117.xml"/><Relationship Id="rId168" Type="http://schemas.openxmlformats.org/officeDocument/2006/relationships/slide" Target="slides/slide138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1.xml"/><Relationship Id="rId72" Type="http://schemas.openxmlformats.org/officeDocument/2006/relationships/slide" Target="slides/slide42.xml"/><Relationship Id="rId93" Type="http://schemas.openxmlformats.org/officeDocument/2006/relationships/slide" Target="slides/slide63.xml"/><Relationship Id="rId98" Type="http://schemas.openxmlformats.org/officeDocument/2006/relationships/slide" Target="slides/slide68.xml"/><Relationship Id="rId121" Type="http://schemas.openxmlformats.org/officeDocument/2006/relationships/slide" Target="slides/slide91.xml"/><Relationship Id="rId142" Type="http://schemas.openxmlformats.org/officeDocument/2006/relationships/slide" Target="slides/slide112.xml"/><Relationship Id="rId163" Type="http://schemas.openxmlformats.org/officeDocument/2006/relationships/slide" Target="slides/slide133.xml"/><Relationship Id="rId3" Type="http://schemas.openxmlformats.org/officeDocument/2006/relationships/slideMaster" Target="slideMasters/slideMaster3.xml"/><Relationship Id="rId25" Type="http://schemas.openxmlformats.org/officeDocument/2006/relationships/slideMaster" Target="slideMasters/slideMaster25.xml"/><Relationship Id="rId46" Type="http://schemas.openxmlformats.org/officeDocument/2006/relationships/slide" Target="slides/slide16.xml"/><Relationship Id="rId67" Type="http://schemas.openxmlformats.org/officeDocument/2006/relationships/slide" Target="slides/slide37.xml"/><Relationship Id="rId116" Type="http://schemas.openxmlformats.org/officeDocument/2006/relationships/slide" Target="slides/slide86.xml"/><Relationship Id="rId137" Type="http://schemas.openxmlformats.org/officeDocument/2006/relationships/slide" Target="slides/slide107.xml"/><Relationship Id="rId158" Type="http://schemas.openxmlformats.org/officeDocument/2006/relationships/slide" Target="slides/slide128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1.xml"/><Relationship Id="rId62" Type="http://schemas.openxmlformats.org/officeDocument/2006/relationships/slide" Target="slides/slide32.xml"/><Relationship Id="rId83" Type="http://schemas.openxmlformats.org/officeDocument/2006/relationships/slide" Target="slides/slide53.xml"/><Relationship Id="rId88" Type="http://schemas.openxmlformats.org/officeDocument/2006/relationships/slide" Target="slides/slide58.xml"/><Relationship Id="rId111" Type="http://schemas.openxmlformats.org/officeDocument/2006/relationships/slide" Target="slides/slide81.xml"/><Relationship Id="rId132" Type="http://schemas.openxmlformats.org/officeDocument/2006/relationships/slide" Target="slides/slide102.xml"/><Relationship Id="rId153" Type="http://schemas.openxmlformats.org/officeDocument/2006/relationships/slide" Target="slides/slide123.xml"/><Relationship Id="rId174" Type="http://schemas.openxmlformats.org/officeDocument/2006/relationships/slide" Target="slides/slide144.xml"/><Relationship Id="rId179" Type="http://schemas.openxmlformats.org/officeDocument/2006/relationships/theme" Target="theme/theme1.xml"/><Relationship Id="rId15" Type="http://schemas.openxmlformats.org/officeDocument/2006/relationships/slideMaster" Target="slideMasters/slideMaster15.xml"/><Relationship Id="rId36" Type="http://schemas.openxmlformats.org/officeDocument/2006/relationships/slide" Target="slides/slide6.xml"/><Relationship Id="rId57" Type="http://schemas.openxmlformats.org/officeDocument/2006/relationships/slide" Target="slides/slide27.xml"/><Relationship Id="rId106" Type="http://schemas.openxmlformats.org/officeDocument/2006/relationships/slide" Target="slides/slide76.xml"/><Relationship Id="rId127" Type="http://schemas.openxmlformats.org/officeDocument/2006/relationships/slide" Target="slides/slide97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.xml"/><Relationship Id="rId52" Type="http://schemas.openxmlformats.org/officeDocument/2006/relationships/slide" Target="slides/slide22.xml"/><Relationship Id="rId73" Type="http://schemas.openxmlformats.org/officeDocument/2006/relationships/slide" Target="slides/slide43.xml"/><Relationship Id="rId78" Type="http://schemas.openxmlformats.org/officeDocument/2006/relationships/slide" Target="slides/slide48.xml"/><Relationship Id="rId94" Type="http://schemas.openxmlformats.org/officeDocument/2006/relationships/slide" Target="slides/slide64.xml"/><Relationship Id="rId99" Type="http://schemas.openxmlformats.org/officeDocument/2006/relationships/slide" Target="slides/slide69.xml"/><Relationship Id="rId101" Type="http://schemas.openxmlformats.org/officeDocument/2006/relationships/slide" Target="slides/slide71.xml"/><Relationship Id="rId122" Type="http://schemas.openxmlformats.org/officeDocument/2006/relationships/slide" Target="slides/slide92.xml"/><Relationship Id="rId143" Type="http://schemas.openxmlformats.org/officeDocument/2006/relationships/slide" Target="slides/slide113.xml"/><Relationship Id="rId148" Type="http://schemas.openxmlformats.org/officeDocument/2006/relationships/slide" Target="slides/slide118.xml"/><Relationship Id="rId164" Type="http://schemas.openxmlformats.org/officeDocument/2006/relationships/slide" Target="slides/slide134.xml"/><Relationship Id="rId169" Type="http://schemas.openxmlformats.org/officeDocument/2006/relationships/slide" Target="slides/slide13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80" Type="http://schemas.openxmlformats.org/officeDocument/2006/relationships/tableStyles" Target="tableStyles.xml"/><Relationship Id="rId26" Type="http://schemas.openxmlformats.org/officeDocument/2006/relationships/slideMaster" Target="slideMasters/slideMaster26.xml"/><Relationship Id="rId47" Type="http://schemas.openxmlformats.org/officeDocument/2006/relationships/slide" Target="slides/slide17.xml"/><Relationship Id="rId68" Type="http://schemas.openxmlformats.org/officeDocument/2006/relationships/slide" Target="slides/slide38.xml"/><Relationship Id="rId89" Type="http://schemas.openxmlformats.org/officeDocument/2006/relationships/slide" Target="slides/slide59.xml"/><Relationship Id="rId112" Type="http://schemas.openxmlformats.org/officeDocument/2006/relationships/slide" Target="slides/slide82.xml"/><Relationship Id="rId133" Type="http://schemas.openxmlformats.org/officeDocument/2006/relationships/slide" Target="slides/slide103.xml"/><Relationship Id="rId154" Type="http://schemas.openxmlformats.org/officeDocument/2006/relationships/slide" Target="slides/slide124.xml"/><Relationship Id="rId175" Type="http://schemas.openxmlformats.org/officeDocument/2006/relationships/slide" Target="slides/slide145.xml"/><Relationship Id="rId16" Type="http://schemas.openxmlformats.org/officeDocument/2006/relationships/slideMaster" Target="slideMasters/slideMaster16.xml"/><Relationship Id="rId37" Type="http://schemas.openxmlformats.org/officeDocument/2006/relationships/slide" Target="slides/slide7.xml"/><Relationship Id="rId58" Type="http://schemas.openxmlformats.org/officeDocument/2006/relationships/slide" Target="slides/slide28.xml"/><Relationship Id="rId79" Type="http://schemas.openxmlformats.org/officeDocument/2006/relationships/slide" Target="slides/slide49.xml"/><Relationship Id="rId102" Type="http://schemas.openxmlformats.org/officeDocument/2006/relationships/slide" Target="slides/slide72.xml"/><Relationship Id="rId123" Type="http://schemas.openxmlformats.org/officeDocument/2006/relationships/slide" Target="slides/slide93.xml"/><Relationship Id="rId144" Type="http://schemas.openxmlformats.org/officeDocument/2006/relationships/slide" Target="slides/slide114.xml"/><Relationship Id="rId90" Type="http://schemas.openxmlformats.org/officeDocument/2006/relationships/slide" Target="slides/slide60.xml"/><Relationship Id="rId165" Type="http://schemas.openxmlformats.org/officeDocument/2006/relationships/slide" Target="slides/slide135.xml"/><Relationship Id="rId27" Type="http://schemas.openxmlformats.org/officeDocument/2006/relationships/slideMaster" Target="slideMasters/slideMaster27.xml"/><Relationship Id="rId48" Type="http://schemas.openxmlformats.org/officeDocument/2006/relationships/slide" Target="slides/slide18.xml"/><Relationship Id="rId69" Type="http://schemas.openxmlformats.org/officeDocument/2006/relationships/slide" Target="slides/slide39.xml"/><Relationship Id="rId113" Type="http://schemas.openxmlformats.org/officeDocument/2006/relationships/slide" Target="slides/slide83.xml"/><Relationship Id="rId134" Type="http://schemas.openxmlformats.org/officeDocument/2006/relationships/slide" Target="slides/slide104.xml"/><Relationship Id="rId80" Type="http://schemas.openxmlformats.org/officeDocument/2006/relationships/slide" Target="slides/slide50.xml"/><Relationship Id="rId155" Type="http://schemas.openxmlformats.org/officeDocument/2006/relationships/slide" Target="slides/slide125.xml"/><Relationship Id="rId176" Type="http://schemas.openxmlformats.org/officeDocument/2006/relationships/notesMaster" Target="notesMasters/notesMaster1.xml"/><Relationship Id="rId17" Type="http://schemas.openxmlformats.org/officeDocument/2006/relationships/slideMaster" Target="slideMasters/slideMaster17.xml"/><Relationship Id="rId38" Type="http://schemas.openxmlformats.org/officeDocument/2006/relationships/slide" Target="slides/slide8.xml"/><Relationship Id="rId59" Type="http://schemas.openxmlformats.org/officeDocument/2006/relationships/slide" Target="slides/slide29.xml"/><Relationship Id="rId103" Type="http://schemas.openxmlformats.org/officeDocument/2006/relationships/slide" Target="slides/slide73.xml"/><Relationship Id="rId124" Type="http://schemas.openxmlformats.org/officeDocument/2006/relationships/slide" Target="slides/slide94.xml"/><Relationship Id="rId70" Type="http://schemas.openxmlformats.org/officeDocument/2006/relationships/slide" Target="slides/slide40.xml"/><Relationship Id="rId91" Type="http://schemas.openxmlformats.org/officeDocument/2006/relationships/slide" Target="slides/slide61.xml"/><Relationship Id="rId145" Type="http://schemas.openxmlformats.org/officeDocument/2006/relationships/slide" Target="slides/slide115.xml"/><Relationship Id="rId166" Type="http://schemas.openxmlformats.org/officeDocument/2006/relationships/slide" Target="slides/slide13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image" Target="../media/image4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DFFD09-4CDF-164B-89C4-35992E2E6EF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C3243B-6B73-B44D-849C-0AAF8CDC164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3E3950D-8371-8B4E-B94C-F6B4FED4248B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98E94DD-1C25-644A-97C2-065A6632E0A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C46EA9EF-887D-024D-A981-C83723D2CF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8CFF1E-1963-4E43-BD3F-22F8CB0641F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947558-60FF-FB47-B078-F2E83A7154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3CFECF0-CC82-6043-8453-FB2A729FF3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Richard_W._Hamming" TargetMode="External"/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en.wikipedia.org/wiki/Bell_System_Technical_Journal" TargetMode="External"/><Relationship Id="rId4" Type="http://schemas.openxmlformats.org/officeDocument/2006/relationships/hyperlink" Target="http://wayback.archive.org/web/20060525060427/http:/www.caip.rutgers.edu/~bushnell/dsdwebsite/hamming.pdf" TargetMode="Externa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Richard_W._Hamming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en.wikipedia.org/wiki/Bell_System_Technical_Journal" TargetMode="External"/><Relationship Id="rId4" Type="http://schemas.openxmlformats.org/officeDocument/2006/relationships/hyperlink" Target="http://wayback.archive.org/web/20060525060427/http:/www.caip.rutgers.edu/~bushnell/dsdwebsite/hamming.pdf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7">
            <a:extLst>
              <a:ext uri="{FF2B5EF4-FFF2-40B4-BE49-F238E27FC236}">
                <a16:creationId xmlns:a16="http://schemas.microsoft.com/office/drawing/2014/main" id="{7E4F6CE9-2979-DE45-9B3C-2CE4444349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CE169AF-B4C9-8340-BA18-381651FC7628}" type="slidenum">
              <a:rPr lang="en-US" altLang="en-US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6498" name="Rectangle 2">
            <a:extLst>
              <a:ext uri="{FF2B5EF4-FFF2-40B4-BE49-F238E27FC236}">
                <a16:creationId xmlns:a16="http://schemas.microsoft.com/office/drawing/2014/main" id="{CF8A8CAD-72A0-FF4C-8E0A-4CF2EAEA98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A3FB46DD-8D80-6048-8D04-B0170256B5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259C2D-02FE-4C64-AD33-18B082577A5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77327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this work, we take</a:t>
            </a:r>
            <a:r>
              <a:rPr lang="en-US" baseline="0" dirty="0"/>
              <a:t> a look at widely-used </a:t>
            </a:r>
            <a:r>
              <a:rPr lang="en-US" baseline="0" dirty="0" err="1"/>
              <a:t>google</a:t>
            </a:r>
            <a:r>
              <a:rPr lang="en-US" baseline="0" dirty="0"/>
              <a:t> consumer workloads, to figure out the major sources of energy consumption.</a:t>
            </a:r>
          </a:p>
          <a:p>
            <a:endParaRPr lang="en-US" baseline="0" dirty="0"/>
          </a:p>
          <a:p>
            <a:r>
              <a:rPr lang="en-US" baseline="0" dirty="0"/>
              <a:t>We look at Google Chrome web </a:t>
            </a:r>
            <a:r>
              <a:rPr lang="en-US" baseline="0" dirty="0" err="1"/>
              <a:t>brower</a:t>
            </a:r>
            <a:r>
              <a:rPr lang="en-US" baseline="0" dirty="0"/>
              <a:t>. We take a look at </a:t>
            </a:r>
            <a:r>
              <a:rPr lang="en-US" baseline="0" dirty="0" err="1"/>
              <a:t>Tensorflow</a:t>
            </a:r>
            <a:r>
              <a:rPr lang="en-US" baseline="0" dirty="0"/>
              <a:t>, Google’s machine learning framework, and we also take a look at two important video related workloads, video playback and video capture, both rely on Google’s vp9 codec technology.</a:t>
            </a:r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CB66F2-E617-4D22-9699-A8F2E158CB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0005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7973AD7-D932-2641-9FAC-D90A34A34A6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58856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7973AD7-D932-2641-9FAC-D90A34A34A6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13357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7973AD7-D932-2641-9FAC-D90A34A34A6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36265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medium-content-sans-serif-font"/>
              </a:rPr>
              <a:t>The Wafer-Scale Engine is the most massive AI chip ever produced and packs a whopping 400,000 cores in a 46,225mm2 footprint.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7973AD7-D932-2641-9FAC-D90A34A34A6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5224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138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Slide Image Placeholder 1">
            <a:extLst>
              <a:ext uri="{FF2B5EF4-FFF2-40B4-BE49-F238E27FC236}">
                <a16:creationId xmlns:a16="http://schemas.microsoft.com/office/drawing/2014/main" id="{FB4DD9D6-639C-3643-8E82-40A227BFC35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8418" name="Notes Placeholder 2">
            <a:extLst>
              <a:ext uri="{FF2B5EF4-FFF2-40B4-BE49-F238E27FC236}">
                <a16:creationId xmlns:a16="http://schemas.microsoft.com/office/drawing/2014/main" id="{E72F1107-1163-9544-AB04-6D331864E8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t>ISA is the interface between hardware and software… It is a contract that the hardware promises to satisfy.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t>Algorithm: step by step procedure where each step is effectively computable (by a computer), is definite (precisely defined) – “do until fast” is not definite, and terminates</a:t>
            </a:r>
          </a:p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t>Hamming distance: number of locations in which the corresponding symbols of two equal-length strings is different</a:t>
            </a:r>
          </a:p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>
                <a:ea typeface="ＭＳ Ｐゴシック" panose="020B0600070205080204" pitchFamily="34" charset="-128"/>
                <a:hlinkClick r:id="rId3" tooltip="Richard W. Hamming"/>
              </a:rPr>
              <a:t>Hamming, Richard W.</a:t>
            </a:r>
            <a:r>
              <a:rPr lang="en-US" altLang="en-US">
                <a:ea typeface="ＭＳ Ｐゴシック" panose="020B0600070205080204" pitchFamily="34" charset="-128"/>
              </a:rPr>
              <a:t> (1950), </a:t>
            </a:r>
            <a:r>
              <a:rPr lang="en-US" altLang="en-US">
                <a:ea typeface="ＭＳ Ｐゴシック" panose="020B0600070205080204" pitchFamily="34" charset="-128"/>
                <a:hlinkClick r:id="rId4"/>
              </a:rPr>
              <a:t>"Error detecting and error correcting codes"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 i="1">
                <a:ea typeface="ＭＳ Ｐゴシック" panose="020B0600070205080204" pitchFamily="34" charset="-128"/>
                <a:hlinkClick r:id="rId5" tooltip="Bell System Technical Journal"/>
              </a:rPr>
              <a:t>Bell System Technical Journal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b="1">
                <a:ea typeface="ＭＳ Ｐゴシック" panose="020B0600070205080204" pitchFamily="34" charset="-128"/>
              </a:rPr>
              <a:t>29</a:t>
            </a:r>
            <a:r>
              <a:rPr lang="en-US" altLang="en-US">
                <a:ea typeface="ＭＳ Ｐゴシック" panose="020B0600070205080204" pitchFamily="34" charset="-128"/>
              </a:rPr>
              <a:t> (2): 147–160</a:t>
            </a:r>
          </a:p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>
                <a:ea typeface="ＭＳ Ｐゴシック" panose="020B0600070205080204" pitchFamily="34" charset="-128"/>
              </a:rPr>
              <a:t>Hamming codes</a:t>
            </a: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88419" name="Slide Number Placeholder 3">
            <a:extLst>
              <a:ext uri="{FF2B5EF4-FFF2-40B4-BE49-F238E27FC236}">
                <a16:creationId xmlns:a16="http://schemas.microsoft.com/office/drawing/2014/main" id="{5EF9E978-2218-D246-813A-77C8DA5514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ADD6ED-B0CF-0D4F-AA61-920C78E3A49B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7169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Slide Image Placeholder 1">
            <a:extLst>
              <a:ext uri="{FF2B5EF4-FFF2-40B4-BE49-F238E27FC236}">
                <a16:creationId xmlns:a16="http://schemas.microsoft.com/office/drawing/2014/main" id="{734C88C1-39D4-0240-B55B-0036E9A7B31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62" name="Notes Placeholder 2">
            <a:extLst>
              <a:ext uri="{FF2B5EF4-FFF2-40B4-BE49-F238E27FC236}">
                <a16:creationId xmlns:a16="http://schemas.microsoft.com/office/drawing/2014/main" id="{0955D309-F8B7-7F4C-9C06-8FD6BA655D0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t>ISA is the interface between hardware and software… It is a contract that the hardware promises to satisfy.</a:t>
            </a:r>
          </a:p>
        </p:txBody>
      </p:sp>
      <p:sp>
        <p:nvSpPr>
          <p:cNvPr id="194563" name="Slide Number Placeholder 3">
            <a:extLst>
              <a:ext uri="{FF2B5EF4-FFF2-40B4-BE49-F238E27FC236}">
                <a16:creationId xmlns:a16="http://schemas.microsoft.com/office/drawing/2014/main" id="{4C96C5CB-A524-D944-AE86-D8403F3C6D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703FC0-2EE2-C341-8450-B3E5AE216A4E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7928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7">
            <a:extLst>
              <a:ext uri="{FF2B5EF4-FFF2-40B4-BE49-F238E27FC236}">
                <a16:creationId xmlns:a16="http://schemas.microsoft.com/office/drawing/2014/main" id="{7E4F6CE9-2979-DE45-9B3C-2CE4444349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CE169AF-B4C9-8340-BA18-381651FC7628}" type="slidenum">
              <a:rPr lang="en-US" altLang="en-US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144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6498" name="Rectangle 2">
            <a:extLst>
              <a:ext uri="{FF2B5EF4-FFF2-40B4-BE49-F238E27FC236}">
                <a16:creationId xmlns:a16="http://schemas.microsoft.com/office/drawing/2014/main" id="{CF8A8CAD-72A0-FF4C-8E0A-4CF2EAEA98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A3FB46DD-8D80-6048-8D04-B0170256B5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43584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5225" y="676275"/>
            <a:ext cx="4713288" cy="3533775"/>
          </a:xfrm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7994" y="4434208"/>
            <a:ext cx="5166647" cy="4135091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/>
              <a:t>Professor Mutlu</a:t>
            </a:r>
            <a:r>
              <a:rPr lang="ja-JP" altLang="en-US" dirty="0"/>
              <a:t>’</a:t>
            </a:r>
            <a:r>
              <a:rPr lang="en-US" dirty="0"/>
              <a:t>s research focus is all aspects of computer</a:t>
            </a:r>
            <a:r>
              <a:rPr lang="en-US" baseline="0" dirty="0"/>
              <a:t> </a:t>
            </a:r>
            <a:r>
              <a:rPr lang="en-US" dirty="0"/>
              <a:t>architecture, HW/SW interaction</a:t>
            </a:r>
            <a:r>
              <a:rPr lang="en-US" baseline="0" dirty="0"/>
              <a:t> and bioinformatics</a:t>
            </a:r>
            <a:r>
              <a:rPr lang="en-US" dirty="0"/>
              <a:t>. </a:t>
            </a:r>
          </a:p>
          <a:p>
            <a:endParaRPr lang="en-US" dirty="0"/>
          </a:p>
          <a:p>
            <a:r>
              <a:rPr lang="en-US" dirty="0"/>
              <a:t>He is looking for students to perform research</a:t>
            </a:r>
            <a:r>
              <a:rPr lang="en-US" baseline="0" dirty="0"/>
              <a:t> in these areas.</a:t>
            </a:r>
            <a:endParaRPr lang="en-US" dirty="0"/>
          </a:p>
          <a:p>
            <a:endParaRPr lang="en-US" dirty="0"/>
          </a:p>
          <a:p>
            <a:r>
              <a:rPr lang="en-US" dirty="0"/>
              <a:t>He and his group, SAFARI,</a:t>
            </a:r>
            <a:r>
              <a:rPr lang="en-US" baseline="0" dirty="0"/>
              <a:t> solve fundamental problems spanning:</a:t>
            </a:r>
          </a:p>
          <a:p>
            <a:endParaRPr lang="en-US" dirty="0"/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Memory, memory, memory, storage, interconnects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Parallel architectures, heterogeneous architectures, GP-GPUs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System/architecture interaction, new execution models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Energy efficiency, fault tolerance, hardware security 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Genome sequence analysis and assembly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US" b="1" i="1" dirty="0">
              <a:solidFill>
                <a:srgbClr val="3333CC"/>
              </a:solidFill>
              <a:latin typeface="Arial Narrow" charset="0"/>
              <a:ea typeface="ＭＳ Ｐゴシック" charset="0"/>
              <a:cs typeface="Arial" charset="0"/>
            </a:endParaRPr>
          </a:p>
          <a:p>
            <a:pPr defTabSz="931774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His group does broad research spanning systems to logic with architecture at center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US" b="1" i="1" dirty="0">
              <a:solidFill>
                <a:srgbClr val="3333CC"/>
              </a:solidFill>
              <a:latin typeface="Arial Narrow" charset="0"/>
              <a:ea typeface="ＭＳ Ｐゴシック" charset="0"/>
              <a:cs typeface="Arial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185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Slide Image Placeholder 1">
            <a:extLst>
              <a:ext uri="{FF2B5EF4-FFF2-40B4-BE49-F238E27FC236}">
                <a16:creationId xmlns:a16="http://schemas.microsoft.com/office/drawing/2014/main" id="{FB4DD9D6-639C-3643-8E82-40A227BFC35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8418" name="Notes Placeholder 2">
            <a:extLst>
              <a:ext uri="{FF2B5EF4-FFF2-40B4-BE49-F238E27FC236}">
                <a16:creationId xmlns:a16="http://schemas.microsoft.com/office/drawing/2014/main" id="{E72F1107-1163-9544-AB04-6D331864E8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t>ISA is the interface between hardware and software… It is a contract that the hardware promises to satisfy.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t>Algorithm: step by step procedure where each step is effectively computable (by a computer), is definite (precisely defined) – “do until fast” is not definite, and terminates</a:t>
            </a:r>
          </a:p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t>Hamming distance: number of locations in which the corresponding symbols of two equal-length strings is different</a:t>
            </a:r>
          </a:p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>
                <a:ea typeface="ＭＳ Ｐゴシック" panose="020B0600070205080204" pitchFamily="34" charset="-128"/>
                <a:hlinkClick r:id="rId3" tooltip="Richard W. Hamming"/>
              </a:rPr>
              <a:t>Hamming, Richard W.</a:t>
            </a:r>
            <a:r>
              <a:rPr lang="en-US" altLang="en-US">
                <a:ea typeface="ＭＳ Ｐゴシック" panose="020B0600070205080204" pitchFamily="34" charset="-128"/>
              </a:rPr>
              <a:t> (1950), </a:t>
            </a:r>
            <a:r>
              <a:rPr lang="en-US" altLang="en-US">
                <a:ea typeface="ＭＳ Ｐゴシック" panose="020B0600070205080204" pitchFamily="34" charset="-128"/>
                <a:hlinkClick r:id="rId4"/>
              </a:rPr>
              <a:t>"Error detecting and error correcting codes"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 i="1">
                <a:ea typeface="ＭＳ Ｐゴシック" panose="020B0600070205080204" pitchFamily="34" charset="-128"/>
                <a:hlinkClick r:id="rId5" tooltip="Bell System Technical Journal"/>
              </a:rPr>
              <a:t>Bell System Technical Journal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b="1">
                <a:ea typeface="ＭＳ Ｐゴシック" panose="020B0600070205080204" pitchFamily="34" charset="-128"/>
              </a:rPr>
              <a:t>29</a:t>
            </a:r>
            <a:r>
              <a:rPr lang="en-US" altLang="en-US">
                <a:ea typeface="ＭＳ Ｐゴシック" panose="020B0600070205080204" pitchFamily="34" charset="-128"/>
              </a:rPr>
              <a:t> (2): 147–160</a:t>
            </a:r>
          </a:p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>
                <a:ea typeface="ＭＳ Ｐゴシック" panose="020B0600070205080204" pitchFamily="34" charset="-128"/>
              </a:rPr>
              <a:t>Hamming codes</a:t>
            </a: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88419" name="Slide Number Placeholder 3">
            <a:extLst>
              <a:ext uri="{FF2B5EF4-FFF2-40B4-BE49-F238E27FC236}">
                <a16:creationId xmlns:a16="http://schemas.microsoft.com/office/drawing/2014/main" id="{5EF9E978-2218-D246-813A-77C8DA5514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ADD6ED-B0CF-0D4F-AA61-920C78E3A49B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5583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medium-content-sans-serif-font"/>
              </a:rPr>
              <a:t>The Wafer-Scale Engine is the most massive AI chip ever produced and packs a whopping 400,000 cores in a 46,225mm2 footprint.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7973AD7-D932-2641-9FAC-D90A34A34A6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64535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 from the article:</a:t>
            </a:r>
          </a:p>
          <a:p>
            <a:r>
              <a:rPr lang="en-US" dirty="0"/>
              <a:t>http://</a:t>
            </a:r>
            <a:r>
              <a:rPr lang="en-US" dirty="0" err="1"/>
              <a:t>thehackernews.com</a:t>
            </a:r>
            <a:r>
              <a:rPr lang="en-US" dirty="0"/>
              <a:t>/2015/03/dram-</a:t>
            </a:r>
            <a:r>
              <a:rPr lang="en-US" dirty="0" err="1"/>
              <a:t>rowhammer</a:t>
            </a:r>
            <a:r>
              <a:rPr lang="en-US" dirty="0"/>
              <a:t>-</a:t>
            </a:r>
            <a:r>
              <a:rPr lang="en-US" dirty="0" err="1"/>
              <a:t>vulnerability.html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1038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 from the article:</a:t>
            </a:r>
          </a:p>
          <a:p>
            <a:r>
              <a:rPr lang="en-US" dirty="0"/>
              <a:t>http://</a:t>
            </a:r>
            <a:r>
              <a:rPr lang="en-US" dirty="0" err="1"/>
              <a:t>thehackernews.com</a:t>
            </a:r>
            <a:r>
              <a:rPr lang="en-US" dirty="0"/>
              <a:t>/2015/03/dram-</a:t>
            </a:r>
            <a:r>
              <a:rPr lang="en-US" dirty="0" err="1"/>
              <a:t>rowhammer</a:t>
            </a:r>
            <a:r>
              <a:rPr lang="en-US" dirty="0"/>
              <a:t>-</a:t>
            </a:r>
            <a:r>
              <a:rPr lang="en-US" dirty="0" err="1"/>
              <a:t>vulnerability.html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84486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508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2508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FE2350-F2DF-964B-A38F-A60565610F0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41825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7F79D3-8C36-4CB5-B03B-F440DA7B71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08151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Genome analysis starts with sequencing random short DNA fragments of copies of the original molecule.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Unfortunately,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these reads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lack information about their order and which part of genome they are originated from.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Hence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second step is to map these reads to a long reference genome.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2115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0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7212B94F-2E93-324A-8BFC-A115C5BD8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4360BA47-535F-F842-B6EF-56438094998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CB558792-AF13-7446-AECA-6D74BADD5DB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221BEC2-7270-254B-950B-9EE023A8DD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A3A1E7B-47FB-CD4C-830E-C332E9FB23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1DEE502-7B44-9F4E-8025-34DFB1C2D46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DB3B5E02-FE92-7548-9A44-A116ABF08A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698653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D2EFCAC-D297-994C-A771-494FED0699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467A851-5525-BE48-A985-A5D7AC7A80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329A85-B5C6-064E-8062-78BAE87D61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8029958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364D64E7-ACB0-5F44-9D51-5E7C24BB990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437316F8-62D8-CE48-A5E9-72F9C82D05B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44838167-4545-1848-BFE9-199CBBB946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717557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E2E2CD7-4C2C-6E4A-AA98-7AB09C0098F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BE0144D-3983-CA40-9C49-3B6E10DCFEC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FCB620CD-E2B7-4E47-BB73-146B9A0C7E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20131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21FB400-C671-2443-8B1C-E1609CCAAA5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1705739-3A4B-0B4F-AC5C-56973B7A490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D0E9C9F-36EB-EB41-A301-BC249238D1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598606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2B7CC29-A0E3-AC48-B1AA-B17C0739F81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1DEB8FD-CEE8-5047-A9A6-0976242AC69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418B760-5AC2-3C4E-83C8-A92454B602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945349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B2C5CE7-626E-C94A-B108-E1A6EFF44A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B643EEB-4ED2-CA46-B686-282DBE3DE16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33AF339-04F4-8349-9861-A6DFB46C7D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257368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DE07173-DD6C-1340-8886-6298562202F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10DBC6-876D-0145-8515-91ADEAD2E9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CD16FDA9-A244-A44F-8964-7AD09C6E69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654897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D1C3E831-0AE6-7841-B4D0-30DDB5F0BC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8014CFE1-0C60-8443-9374-566E1B5D17A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04AB3D5A-713B-CC4A-83C1-23FBF2140A7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AC09983-A0C0-9F49-8DE4-B23C93D99D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62CC11E-BCDB-2E48-ACCD-6CAD3B3C6B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C91ED14-CCBE-7647-89B2-F28C07A8D7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397FFD3A-7AF0-2941-A4D6-6AB2B15873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5534513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D3A7B2E-6BAE-994B-AC06-9AF78C1AB89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B84F314-62B4-914B-9C68-F6E37E0A04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30A4C0BE-A37D-E641-8046-6435DC8F59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4060589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1F24F40-87D4-4446-97B5-30003696CFA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07447CB-3B40-6E44-8482-BB40E33591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5787DB5-461C-364E-9E9A-7B61F19496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9432610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2B6176F-350F-F84E-85B1-7C5CFAFDF0D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3678DF9-11B1-DE41-988C-0ED59B2995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F60EA36-F9B0-7A41-A742-CEC1A57A11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635048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2FDD6F0-90B9-304A-8BBB-D9226CFD908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628B41C-128C-AC4E-B4BF-FE86D815DFB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09C71-BC88-E749-A969-85FD812A37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8328485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53391714-F99F-1D4E-8319-64D47F55514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40A08FE-87C1-E44A-8321-DFF1028096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54EF6DF-799D-B547-9ADF-4E77654EDF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4430256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39250E0-D302-4844-A4A8-1D2C9504AD5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DF8E1E34-DC0F-5A41-98D3-8360B58E0A1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DDB45D1-41E0-134F-A484-75B19A9218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1414770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0D90475-32E2-A646-B995-7DBED9DBCB2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8C7E298E-DB2C-674F-B64A-DEED2286ADA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260EF8A8-2352-A047-8A07-B120669237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7742688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FBF7BDE-BCFE-C341-94CA-7F5E59289A8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BEA912C-C8EB-6D4B-B9C9-DEF5FF2537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D7AF467-E33B-7A42-8C91-F9E6EDF2EA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193463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C5BF643-FFCE-264C-AC1E-CF84B496B7E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549B2BF-1917-DE41-A665-A522A93709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44DC4D9-5CDB-F84E-B430-4CFB5FAC37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3309870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42DC5BA-8F5D-1C4C-9039-3C2C761F137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5237C7F-EE66-174F-B3FC-5616516B12B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DE10405-2692-D54E-8C03-F4FAD6D03F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7414154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60D2F9-A5AD-2A42-8819-33D687993B6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B23C399-268B-CF49-BFA5-4B3AD4B4557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2ADEDFE1-F79B-9940-B44D-287F4241EA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8562448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6171313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8908817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539781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683F1D3-54E0-8B46-A062-752C7A0B37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96AA648-528E-D644-88E7-D0F4AEA1E9F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F5A1C4-9E0A-494A-B374-E2533E27B9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3893221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573364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263063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7122977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428907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7917877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9514214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8113308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6258501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CDC00C90-2B48-774D-9D10-ACD2AA1FAB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9AEA994-74D3-F245-934E-07CD18FA44C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503ED410-A9AE-8449-9FA1-D23B9ED458F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5096B33-C878-B64E-8604-BF7B8540464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5E56938-326F-5F44-80B6-62A0071E3E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C0A28E5-8C47-A644-82FE-3D3608916B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25068BFD-CE97-1846-81A4-E105DC1B4D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590105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C7EF4DF-9854-0047-B390-FE284708696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5A02980-DCD2-954D-8D11-E3B6E3D1C2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CF17A-3047-224B-BC46-DD606BE3B2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821297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5E4EA6E7-5E9A-8E40-B3BB-BEF1B682E5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B39E420-A7B7-0A4C-9093-FD5C4572543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A052A82-128C-6D42-B2E5-A3064A4D282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0F8D99D-7F32-4F4F-A70A-E2872B8F88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0719769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E49ADBD-06B6-8446-AA68-DEB60554B86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FB0AD4B-F99D-A04F-AFEA-C26A531657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945C1-562E-0B43-8BA6-CECFB3DB68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2132445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B0B1CC9-3AFE-3B4A-916B-FD0123FECDB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0ADB426-B89D-CE46-AC70-3C1BF392FD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41BB3E-5830-2B45-BB27-0294365D18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1683607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8422B8E-BA55-FE4A-81E9-8B46CBC0B31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2E94FC70-3D31-9340-9E6C-A712F6C3A5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EFB2BF-590A-6A48-A02A-D30AA85425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8521577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25F3CC42-0BD2-394C-8B7F-5631AD30E6A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4679DEDC-0C3A-3C44-A2D5-4BD3691757A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3530E-84F0-4E4D-97EC-F41FDF5329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4089626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18DF1E5-E2E8-6947-99AF-7738B051BC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9663BC53-9B1F-B146-8B0E-991A309917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3C5C33-E6A1-4847-95A7-3EBF9E8B9C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0557072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E7E5B98-DD40-5A4E-A09F-1A9E05C90B7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4051EDA-0257-094E-A24D-0D703F040B2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F1F150-A575-9E40-AA2B-9458DBEC6D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7344967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7DFFAD8-B4E9-194F-A4BA-01659826153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D408619-7AF3-7B4F-BD18-D47A85A5592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4B256-FDB8-A24A-BC54-E455A5EB84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8048711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E45739-2222-874D-9ADA-D29F4ED43FB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334804F-BD3E-3B41-A0D1-E466DD49F22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BB26D8-7164-314F-AD57-1692E7A0ED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1081659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2887B67-9E93-F84F-9444-CEA91BB1C94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9B68B1E-88E7-FB46-BF5C-290B340EEA7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BFF8DB-66A4-8F4B-9ECB-5597B3DAFE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8633820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5F49D8D-996B-D84B-BAC3-E81FCC0D249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64841AC-0C79-4A4E-B268-24574D71519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9FE76-E591-2347-A8E7-E38782B1C6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551769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CD19CF5-EFEB-AF48-99A0-8C167EE1812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D4966C0-7013-8140-8DAE-94CB40D30DF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AE33C-25C9-7147-B63D-0C523AF75C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6260617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CBF7E962-42C6-F74C-90A8-B8D2428BB4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10BF1DA-E46A-B34F-B119-10C365E5FF7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9CF5BB29-9142-3E42-93D9-C3C33590DD4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F801D5C-ECAA-764D-98AE-E3CC7013FDA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5" charset="0"/>
                <a:ea typeface="Arial" pitchFamily="-105" charset="0"/>
                <a:cs typeface="Arial" pitchFamily="-105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40DF411-8E6F-D845-B5D0-E5F0D8BCD48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6677608-1E06-D243-B2A8-688C82D8A5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1288F39-4A79-0C42-A76D-75ADF8DACC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2800372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A2C405B-2E33-C144-B299-E4247EFEE1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E7B45A5-3DEB-1F46-BE69-ED9457CE3CC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F7B656-BDFD-034C-9BC4-6F7CD918E4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6398537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CDABD6B-7E4D-CA4F-9122-DACEE72617F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631D6C2-956B-E04A-838F-632FABB202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3CF15D-8D93-A940-A4E4-6E4938E2F3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1438806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9FE7E18-068D-5E49-9782-3173A68F36C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E3D971D-D159-8347-B088-E67F67E3692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B14F73-FE4A-9542-8AF9-CD93971A08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4515518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7945406-B428-B341-B3C2-1AA68D39AD7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4AB3E382-BB4B-BB46-8ED3-CD9D5F7C5C9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E0AB42-712A-BE43-A340-F09EB0D3FD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536378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392F010-2B72-BE4E-BB2B-ECC562F829A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76A98B9-2281-A045-9FFA-7A7EFCE3ECC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03CD1B-6058-C14C-9127-70CD506D4A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7306032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048E161-84C6-574A-9914-E9DDC3F2D4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7B58D86A-A6EE-AA4A-8FA4-420C585840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4B115-ED60-9647-9639-746EEC2EBA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417325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A608162-90C8-4840-9254-295B0C8CE27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7A105FC-E29F-7F4C-852D-9EC6F8A29D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5E6C4F-8451-764C-8F08-495C0BD39D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1514331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68251BC-5680-674A-99DD-A9ACD4192D0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1F6BBD0-9CB1-3E42-96EC-5669CF04464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EC421-E7AD-7745-86D6-83F16BB536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4594828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0AAF387-9275-8149-B077-84FF453037D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3409F09-8BA0-984F-8C71-DD90D7B7A7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E2CFE-D8BD-4D4A-968F-B6FA8916A9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6536425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2F113A0-DC45-544E-A794-4FFC9324B3B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F9B65BB-40D6-D947-975A-C44F9C1D72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22E9F-6A08-A240-A1E6-26BD5C3BFE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4425344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D25BBD0-104A-5B44-A8E9-478E44FF802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912D608-D3B2-8B4D-96A8-10DC96B7D99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F2F582-E2C1-434F-A9D7-2AC5F46804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6499401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9E5ABC8-6703-F647-BBB8-770CFFDCB72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6D55EA0-C8A8-564A-9AD1-11BEED27ED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0745F3-5F7D-6A4D-A438-5B20FBB8A1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555782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191186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081681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060236"/>
      </p:ext>
    </p:extLst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642649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371176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212421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391237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24081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2EC1737-64BF-0F4B-9D83-249E9D4D76D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85EC895-6923-2F4D-9C74-D63E53CDA4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0977E4-31FF-5445-A7DE-66D898BE5F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544281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273813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938557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224168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>
              <a:solidFill>
                <a:srgbClr val="000000"/>
              </a:solidFill>
              <a:latin typeface="Arial" pitchFamily="34" charset="0"/>
              <a:ea typeface="ＭＳ Ｐゴシック" charset="0"/>
              <a:cs typeface="Arial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solidFill>
                <a:srgbClr val="000000"/>
              </a:solidFill>
              <a:latin typeface="Arial" pitchFamily="34" charset="0"/>
              <a:ea typeface="ＭＳ Ｐゴシック" charset="0"/>
              <a:cs typeface="Arial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solidFill>
                <a:srgbClr val="000000"/>
              </a:solidFill>
              <a:latin typeface="Arial" pitchFamily="34" charset="0"/>
              <a:ea typeface="ＭＳ Ｐゴシック" charset="0"/>
              <a:cs typeface="Arial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5" charset="0"/>
                <a:ea typeface="Arial" pitchFamily="-105" charset="0"/>
                <a:cs typeface="Arial" pitchFamily="-105" charset="0"/>
              </a:defRPr>
            </a:lvl1pPr>
          </a:lstStyle>
          <a:p>
            <a:pPr eaLnBrk="1" hangingPunct="1"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08C9543E-5205-9747-9651-834D4A4090B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910116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F28456-B93E-5440-A8F9-7EDDF5DA4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153493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5E74C4-6B34-3540-BD78-3BF22C79F72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819340"/>
      </p:ext>
    </p:extLst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A4C24-166C-5343-9210-F74E0D4C930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019060"/>
      </p:ext>
    </p:extLst>
  </p:cSld>
  <p:clrMapOvr>
    <a:masterClrMapping/>
  </p:clrMapOvr>
  <p:transition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3D87D2-DA19-8940-8B3B-FF8552C5B7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040310"/>
      </p:ext>
    </p:extLst>
  </p:cSld>
  <p:clrMapOvr>
    <a:masterClrMapping/>
  </p:clrMapOvr>
  <p:transition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AE99FD-8268-5940-A9CC-24B1D52103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4733"/>
      </p:ext>
    </p:extLst>
  </p:cSld>
  <p:clrMapOvr>
    <a:masterClrMapping/>
  </p:clrMapOvr>
  <p:transition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E2CAEC-1353-BA41-92DA-2E5E12ABA71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57061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7324246-A27E-8049-8146-C7E6AF36F4A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F05A39C-020A-7048-AF13-3A5B438007D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666D5-8A7C-CB41-8168-9C7013D43A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2602610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D2ADA9-1537-724E-8CE4-71E37348B15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714114"/>
      </p:ext>
    </p:extLst>
  </p:cSld>
  <p:clrMapOvr>
    <a:masterClrMapping/>
  </p:clrMapOvr>
  <p:transition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FD07FE-2D64-9D48-9FEC-8FE722137A7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391199"/>
      </p:ext>
    </p:extLst>
  </p:cSld>
  <p:clrMapOvr>
    <a:masterClrMapping/>
  </p:clrMapOvr>
  <p:transition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E5A95C-21DE-4C43-BF97-15D8A913B21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948831"/>
      </p:ext>
    </p:extLst>
  </p:cSld>
  <p:clrMapOvr>
    <a:masterClrMapping/>
  </p:clrMapOvr>
  <p:transition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42D8AE-8785-5A4E-95AC-C39405B3DBA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96752"/>
      </p:ext>
    </p:extLst>
  </p:cSld>
  <p:clrMapOvr>
    <a:masterClrMapping/>
  </p:clrMapOvr>
  <p:transition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9EA279-ECCA-8F44-B787-311CA82BAEC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805374"/>
      </p:ext>
    </p:extLst>
  </p:cSld>
  <p:clrMapOvr>
    <a:masterClrMapping/>
  </p:clrMapOvr>
  <p:transition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873BB92-3248-4B4D-AE6B-0BFEA9C1BD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7BD9CEB-F31F-284C-A754-233CF0D44C1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79ECBB3-E6E7-854E-B1DA-2D3D43AB411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34AC2EC-ABD5-5E48-8889-C2C3273446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A727A1A-5285-CD40-9657-336F272A5D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05DEE1D-4C1E-DA4E-B214-4B6256D458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6709BA62-F35F-D54B-852E-2293272EBF2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4488117"/>
      </p:ext>
    </p:extLst>
  </p:cSld>
  <p:clrMapOvr>
    <a:masterClrMapping/>
  </p:clrMapOvr>
  <p:transition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8464E08-8DB9-234A-A9B2-183A9765D3E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6190DAC-0168-EC44-8B77-818F42837C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DD7B3E-F146-D549-8F86-317FE8F8EAF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432407"/>
      </p:ext>
    </p:extLst>
  </p:cSld>
  <p:clrMapOvr>
    <a:masterClrMapping/>
  </p:clrMapOvr>
  <p:transition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E701D41-89C8-1945-AB4B-F9A759EB324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DE47441-A234-F74D-9685-54AEAD92C4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F5C7BC-52BC-E54A-A5C3-BCF237E026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6190674"/>
      </p:ext>
    </p:extLst>
  </p:cSld>
  <p:clrMapOvr>
    <a:masterClrMapping/>
  </p:clrMapOvr>
  <p:transition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830961D-C4FB-874D-B17D-6502F8054D2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2A136FB-CEE0-0045-ACFB-4A73EC48FFC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9AB961-6B06-854E-ACDE-B5E7CB54EA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2979289"/>
      </p:ext>
    </p:extLst>
  </p:cSld>
  <p:clrMapOvr>
    <a:masterClrMapping/>
  </p:clrMapOvr>
  <p:transition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74C8AE33-8867-CC4D-B49C-64B2FEE5BC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8DF4CC9B-0737-A74D-9AD5-ED1F31C92DC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EB953A-555D-664B-89B0-E63178C1A9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559295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DFFE3F8-C482-DA44-842C-E1BFF14283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D8794DE3-8E3B-D44A-9A95-E7B0FACB07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552C45-FEDE-9243-BCA9-76B08532AB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8897498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2B1C4E02-0242-1546-A9AE-35D74D0E94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040118BA-6A48-FB42-A1F3-6D354770050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080174-F38B-5440-B809-353C1A3B1C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1059285"/>
      </p:ext>
    </p:extLst>
  </p:cSld>
  <p:clrMapOvr>
    <a:masterClrMapping/>
  </p:clrMapOvr>
  <p:transition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31D7A441-AF96-8546-9D3D-995899AF928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AF601902-4D3D-8149-A162-A234B44B8B0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DED52B-1E96-294C-ADED-723D956BF9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7294160"/>
      </p:ext>
    </p:extLst>
  </p:cSld>
  <p:clrMapOvr>
    <a:masterClrMapping/>
  </p:clrMapOvr>
  <p:transition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54F5D93-0D97-8349-8649-40C11F35BF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C56A7F2-ECDC-9240-AA91-59BA50F3DC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FE477E-92D2-E046-8DE1-8F086988ED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017534"/>
      </p:ext>
    </p:extLst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71E1F3B-B682-1E49-A234-496B5C754AF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8A6D26C-4FE8-C64A-A0CE-31A59AB1211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D91BCA-9E59-BB44-83CE-584F7CE3F9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3641031"/>
      </p:ext>
    </p:extLst>
  </p:cSld>
  <p:clrMapOvr>
    <a:masterClrMapping/>
  </p:clrMapOvr>
  <p:transition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1B18093-7FC2-BA4F-B543-E5FDF2342AA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1CF4184-5282-E341-AE2D-974AD789F3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6B2D7A-7744-F04A-AEC2-39E49B04FB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0667603"/>
      </p:ext>
    </p:extLst>
  </p:cSld>
  <p:clrMapOvr>
    <a:masterClrMapping/>
  </p:clrMapOvr>
  <p:transition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D7C596D-DDB0-874A-999D-1AD30546BD0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2D9BD5E-1FF2-8C45-9530-40F692F9622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B57D85-CDBE-324F-A439-5B63D31392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7696761"/>
      </p:ext>
    </p:extLst>
  </p:cSld>
  <p:clrMapOvr>
    <a:masterClrMapping/>
  </p:clrMapOvr>
  <p:transition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91FC9EE-A394-7143-94B5-CACB1826923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463A925-AE18-C343-82D9-260962F5E1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91348-A34C-F647-A97F-F660C7B891F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8865398"/>
      </p:ext>
    </p:extLst>
  </p:cSld>
  <p:clrMapOvr>
    <a:masterClrMapping/>
  </p:clrMapOvr>
  <p:transition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cs typeface="ＭＳ Ｐゴシック" charset="0"/>
              </a:defRPr>
            </a:lvl1pPr>
          </a:lstStyle>
          <a:p>
            <a:pPr>
              <a:defRPr/>
            </a:pPr>
            <a:fld id="{2B0615E8-B7BA-A94F-8CD8-59ABAB50F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802705"/>
      </p:ext>
    </p:extLst>
  </p:cSld>
  <p:clrMapOvr>
    <a:masterClrMapping/>
  </p:clrMapOvr>
  <p:transition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8E574D81-B5DE-384D-B24B-566C679AE6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698212"/>
      </p:ext>
    </p:extLst>
  </p:cSld>
  <p:clrMapOvr>
    <a:masterClrMapping/>
  </p:clrMapOvr>
  <p:transition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F718DBD-A8C3-BF41-B930-E6F09B914F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63239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F5B4C79-9D40-ED45-A2B4-D155ED3FBD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E2149095-0A66-184B-836F-028B5DBA53F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2A7A8-4244-2C44-AAEB-5964ED4082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8537158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9E6F74A-33AD-9C44-A652-5BC058E443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394117"/>
      </p:ext>
    </p:extLst>
  </p:cSld>
  <p:clrMapOvr>
    <a:masterClrMapping/>
  </p:clrMapOvr>
  <p:transition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FE313B9-34D2-9B4F-924F-705E340D7A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255498"/>
      </p:ext>
    </p:extLst>
  </p:cSld>
  <p:clrMapOvr>
    <a:masterClrMapping/>
  </p:clrMapOvr>
  <p:transition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72681F7-101F-CD48-BD26-A7C1DB38DD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97425"/>
      </p:ext>
    </p:extLst>
  </p:cSld>
  <p:clrMapOvr>
    <a:masterClrMapping/>
  </p:clrMapOvr>
  <p:transition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4DA22FE8-1BF1-7945-858E-9EDF18117A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642751"/>
      </p:ext>
    </p:extLst>
  </p:cSld>
  <p:clrMapOvr>
    <a:masterClrMapping/>
  </p:clrMapOvr>
  <p:transition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EDECFB72-9437-4E43-B6E9-A86EC5F847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072097"/>
      </p:ext>
    </p:extLst>
  </p:cSld>
  <p:clrMapOvr>
    <a:masterClrMapping/>
  </p:clrMapOvr>
  <p:transition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9F1BB03A-AA9C-3441-BB02-8D748B0FE7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233560"/>
      </p:ext>
    </p:extLst>
  </p:cSld>
  <p:clrMapOvr>
    <a:masterClrMapping/>
  </p:clrMapOvr>
  <p:transition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F09218E9-1586-4840-9706-4250AB6924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040997"/>
      </p:ext>
    </p:extLst>
  </p:cSld>
  <p:clrMapOvr>
    <a:masterClrMapping/>
  </p:clrMapOvr>
  <p:transition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0C7C5289-DED0-BF4F-8007-4B3A361AC9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604806"/>
      </p:ext>
    </p:extLst>
  </p:cSld>
  <p:clrMapOvr>
    <a:masterClrMapping/>
  </p:clrMapOvr>
  <p:transition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177E2285-5DCA-104D-A461-AF822D41BD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855032"/>
      </p:ext>
    </p:extLst>
  </p:cSld>
  <p:clrMapOvr>
    <a:masterClrMapping/>
  </p:clrMapOvr>
  <p:transition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946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814A579-2D1F-3949-B5D3-F3D4BE50F3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ADF1844-B888-6D42-A0B3-0C61113A05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B4CFEE-25D5-DC48-9A59-E64EDB0BFF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922615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2941BED-2C7E-674A-80B8-D4C49BCB4B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D31C346-B290-634F-B80C-A49C1FBEF8C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63ED7-4C43-3D42-8BD4-B00E27BAE8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1033939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1"/>
            <a:ext cx="8382000" cy="761999"/>
          </a:xfrm>
        </p:spPr>
        <p:txBody>
          <a:bodyPr>
            <a:noAutofit/>
          </a:bodyPr>
          <a:lstStyle>
            <a:lvl1pPr>
              <a:defRPr sz="48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82000" cy="5638800"/>
          </a:xfrm>
        </p:spPr>
        <p:txBody>
          <a:bodyPr>
            <a:noAutofit/>
          </a:bodyPr>
          <a:lstStyle>
            <a:lvl1pPr marL="285750" indent="-285750">
              <a:defRPr sz="3600">
                <a:latin typeface="+mj-lt"/>
              </a:defRPr>
            </a:lvl1pPr>
            <a:lvl2pPr marL="742950" indent="-285750">
              <a:buFont typeface="Calibri Light" panose="020F0302020204030204" pitchFamily="34" charset="0"/>
              <a:buChar char="–"/>
              <a:defRPr sz="3200">
                <a:latin typeface="+mj-lt"/>
              </a:defRPr>
            </a:lvl2pPr>
            <a:lvl3pPr>
              <a:defRPr sz="28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077200" y="6340475"/>
            <a:ext cx="685800" cy="36512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898989"/>
                </a:solidFill>
                <a:latin typeface="Cambria Math" charset="0"/>
                <a:ea typeface="ＭＳ Ｐゴシック" charset="0"/>
                <a:cs typeface="Cambria Math" charset="0"/>
              </a:defRPr>
            </a:lvl1pPr>
          </a:lstStyle>
          <a:p>
            <a:fld id="{2F9AB1DC-1F54-3E4A-95A3-3C4F38B3828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288961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D5ABD69-D797-204B-8AF8-3D380E6914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577189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4167CB6-3B08-5F41-8B2C-916DD676D1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406563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A0D681A-F5B4-9644-896C-61B2B0FDE4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462651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9EE30A7-2F09-2442-8BD0-04F2DD3C26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190534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56C5735-7F4B-8947-B422-F91141E3F4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98893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9E84826-6BA8-884D-A601-2AAB8825DB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719104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531BACC-C330-6040-8E9C-315FB8A2D4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683673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A13EE9E-551C-B04A-8AEF-33C040418E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490803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200974D-7775-EC48-B655-6C7A7623F5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7392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3E32324-CFE7-4C42-84C7-90537E26DF9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F2F5E6B-913A-6B46-BB14-F681BAF302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24DEF2-FC80-1742-869D-249AE509A3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4435181"/>
      </p:ext>
    </p:extLst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85351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1"/>
            <a:ext cx="8382000" cy="761999"/>
          </a:xfrm>
        </p:spPr>
        <p:txBody>
          <a:bodyPr>
            <a:noAutofit/>
          </a:bodyPr>
          <a:lstStyle>
            <a:lvl1pPr>
              <a:defRPr sz="48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82000" cy="5638800"/>
          </a:xfrm>
        </p:spPr>
        <p:txBody>
          <a:bodyPr>
            <a:noAutofit/>
          </a:bodyPr>
          <a:lstStyle>
            <a:lvl1pPr marL="285750" indent="-285750">
              <a:defRPr sz="3600">
                <a:latin typeface="+mj-lt"/>
              </a:defRPr>
            </a:lvl1pPr>
            <a:lvl2pPr marL="742950" indent="-285750">
              <a:buFont typeface="Calibri Light" panose="020F0302020204030204" pitchFamily="34" charset="0"/>
              <a:buChar char="–"/>
              <a:defRPr sz="3200">
                <a:latin typeface="+mj-lt"/>
              </a:defRPr>
            </a:lvl2pPr>
            <a:lvl3pPr>
              <a:defRPr sz="28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6340475"/>
            <a:ext cx="685800" cy="365125"/>
          </a:xfrm>
        </p:spPr>
        <p:txBody>
          <a:bodyPr/>
          <a:lstStyle>
            <a:lvl1pPr>
              <a:defRPr sz="2000">
                <a:latin typeface="Cambria Math" panose="02040503050406030204" pitchFamily="18" charset="0"/>
                <a:ea typeface="Cambria Math" panose="02040503050406030204" pitchFamily="18" charset="0"/>
              </a:defRPr>
            </a:lvl1pPr>
          </a:lstStyle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512376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2154414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77696036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88935055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37748654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68894299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10449119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95374073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379151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8010CF4-2A84-5147-8CA4-299AFE293B1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9D5A29A-44D4-D24D-91A3-E084B82EF5A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77351-6273-2B42-92D3-F0FDDD25AE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3528022"/>
      </p:ext>
    </p:extLst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36305221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20919"/>
      </p:ext>
    </p:extLst>
  </p:cSld>
  <p:clrMapOvr>
    <a:masterClrMapping/>
  </p:clrMapOvr>
  <p:transition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725188"/>
      </p:ext>
    </p:extLst>
  </p:cSld>
  <p:clrMapOvr>
    <a:masterClrMapping/>
  </p:clrMapOvr>
  <p:transition/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884653"/>
      </p:ext>
    </p:extLst>
  </p:cSld>
  <p:clrMapOvr>
    <a:masterClrMapping/>
  </p:clrMapOvr>
  <p:transition/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103121"/>
      </p:ext>
    </p:extLst>
  </p:cSld>
  <p:clrMapOvr>
    <a:masterClrMapping/>
  </p:clrMapOvr>
  <p:transition/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489274"/>
      </p:ext>
    </p:extLst>
  </p:cSld>
  <p:clrMapOvr>
    <a:masterClrMapping/>
  </p:clrMapOvr>
  <p:transition/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45143"/>
      </p:ext>
    </p:extLst>
  </p:cSld>
  <p:clrMapOvr>
    <a:masterClrMapping/>
  </p:clrMapOvr>
  <p:transition/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694813"/>
      </p:ext>
    </p:extLst>
  </p:cSld>
  <p:clrMapOvr>
    <a:masterClrMapping/>
  </p:clrMapOvr>
  <p:transition/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084590"/>
      </p:ext>
    </p:extLst>
  </p:cSld>
  <p:clrMapOvr>
    <a:masterClrMapping/>
  </p:clrMapOvr>
  <p:transition/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78398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5DD6D52-9C36-2A45-8886-39C5A7DB8E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639709E-9A40-4940-9438-2319C9D91A1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8E89F3-C50F-4B4B-B70F-A5BD79305A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856776"/>
      </p:ext>
    </p:extLst>
  </p:cSld>
  <p:clrMapOvr>
    <a:masterClrMapping/>
  </p:clrMapOvr>
  <p:transition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173889"/>
      </p:ext>
    </p:extLst>
  </p:cSld>
  <p:clrMapOvr>
    <a:masterClrMapping/>
  </p:clrMapOvr>
  <p:transition/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418807"/>
      </p:ext>
    </p:extLst>
  </p:cSld>
  <p:clrMapOvr>
    <a:masterClrMapping/>
  </p:clrMapOvr>
  <p:transition/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405042"/>
      </p:ext>
    </p:extLst>
  </p:cSld>
  <p:clrMapOvr>
    <a:masterClrMapping/>
  </p:clrMapOvr>
  <p:transition/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06BE831D-9930-D140-A0B7-15A957D91A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44879087-9368-BE4E-84A6-A4A72BD1C6D1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07CD0069-DE22-F949-9152-21A77BBD9C4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9726DF4-85D0-424F-B3E3-44405CC51B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B36CAF9-8939-114D-A570-1FBEE60975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E90ECFA-00C4-1B4A-BADA-87F394A616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E7B2D58D-41E6-544F-8CE1-227EE24721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5501567"/>
      </p:ext>
    </p:extLst>
  </p:cSld>
  <p:clrMapOvr>
    <a:masterClrMapping/>
  </p:clrMapOvr>
  <p:transition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A64A434-CECA-1D41-B23B-D186A1C3224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72BA83F-35D2-234D-BB58-5CBC4FE7BBA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7E9398-91B7-8A4B-857B-C52B3B9A53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7421651"/>
      </p:ext>
    </p:extLst>
  </p:cSld>
  <p:clrMapOvr>
    <a:masterClrMapping/>
  </p:clrMapOvr>
  <p:transition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D90CB26-65BC-F445-B956-215B273B30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1AD6C06-F1DB-AF42-A2E9-5F745D227DA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D99BB2-982D-124E-9FA5-97764084CF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1934168"/>
      </p:ext>
    </p:extLst>
  </p:cSld>
  <p:clrMapOvr>
    <a:masterClrMapping/>
  </p:clrMapOvr>
  <p:transition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1094B07-0452-2642-8A87-FDF2FA150D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741E122-2CA1-8D44-9E8E-10A221AEB7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0508DF-127B-1D41-94C2-7732077858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0213835"/>
      </p:ext>
    </p:extLst>
  </p:cSld>
  <p:clrMapOvr>
    <a:masterClrMapping/>
  </p:clrMapOvr>
  <p:transition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CF1CD24A-F4A8-6742-97A5-88B3EF6066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3A741B2-3D72-7A4F-AF24-F9E80FE1D0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BC353-AE91-A74F-8F67-3406D3E35D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6937783"/>
      </p:ext>
    </p:extLst>
  </p:cSld>
  <p:clrMapOvr>
    <a:masterClrMapping/>
  </p:clrMapOvr>
  <p:transition/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8EBBB74B-17E0-CC44-8B28-EC3185393E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92C2473-A209-8648-8FC4-74B9C42481A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44E02E-BF6E-E64E-B01D-5B840CABB4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1626429"/>
      </p:ext>
    </p:extLst>
  </p:cSld>
  <p:clrMapOvr>
    <a:masterClrMapping/>
  </p:clrMapOvr>
  <p:transition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ACEBC089-6B8F-D741-95E9-609F03035BF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C2C42BCE-F86E-0D4B-B272-0EE0B60884F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79AE28-C415-4C44-86A7-F66F1DFA61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553785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19944EC-8F1E-604F-8783-C203F12473C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0041B6D-07CC-104B-A912-4CA12B9957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9F2603-948F-D740-B6DF-E1D6717D4A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5320287"/>
      </p:ext>
    </p:extLst>
  </p:cSld>
  <p:clrMapOvr>
    <a:masterClrMapping/>
  </p:clrMapOvr>
  <p:transition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A5DC8A9-5950-3F44-B76A-0EF9F31A098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FAD86FE-A1AA-2B4D-8F76-20B19A13A90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8A2A0A-F135-FA4F-97C0-3EE103A0D5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0163631"/>
      </p:ext>
    </p:extLst>
  </p:cSld>
  <p:clrMapOvr>
    <a:masterClrMapping/>
  </p:clrMapOvr>
  <p:transition/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04611ED-ECAC-5A49-B024-8AB0022AD31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C98002A-58C2-574C-BA25-4C9DF814681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9B081F-8F52-854E-A1C2-6D9FE2F737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1288570"/>
      </p:ext>
    </p:extLst>
  </p:cSld>
  <p:clrMapOvr>
    <a:masterClrMapping/>
  </p:clrMapOvr>
  <p:transition/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65A8679-C62D-A743-A212-FC3F97DB8BD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C7CAD6C-FCAC-2645-8969-9E7655CAA7A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3DA8A5-3D6A-434B-9716-C961062847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8677296"/>
      </p:ext>
    </p:extLst>
  </p:cSld>
  <p:clrMapOvr>
    <a:masterClrMapping/>
  </p:clrMapOvr>
  <p:transition/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8FF6757-2CC3-F74A-A761-97409BE70F9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116EC05-F3FB-5B4D-879B-35C3C9C111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F94911-5B50-2C42-B14C-3429CCE231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5114019"/>
      </p:ext>
    </p:extLst>
  </p:cSld>
  <p:clrMapOvr>
    <a:masterClrMapping/>
  </p:clrMapOvr>
  <p:transition/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DFE042E-30B7-E14C-B755-5B71FF84582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1683CD5-3506-E241-AF83-CB8CB303E0B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5FB62C-51BC-F842-9C59-F9BBF2F8DC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852393"/>
      </p:ext>
    </p:extLst>
  </p:cSld>
  <p:clrMapOvr>
    <a:masterClrMapping/>
  </p:clrMapOvr>
  <p:transition/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482656"/>
      </p:ext>
    </p:extLst>
  </p:cSld>
  <p:clrMapOvr>
    <a:masterClrMapping/>
  </p:clrMapOvr>
  <p:transition/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775477"/>
      </p:ext>
    </p:extLst>
  </p:cSld>
  <p:clrMapOvr>
    <a:masterClrMapping/>
  </p:clrMapOvr>
  <p:transition/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73127"/>
      </p:ext>
    </p:extLst>
  </p:cSld>
  <p:clrMapOvr>
    <a:masterClrMapping/>
  </p:clrMapOvr>
  <p:transition/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381017"/>
      </p:ext>
    </p:extLst>
  </p:cSld>
  <p:clrMapOvr>
    <a:masterClrMapping/>
  </p:clrMapOvr>
  <p:transition/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284836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DEB9A858-23EA-D14B-BAB1-917EB15DE2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88921115-B156-094B-B8AE-A314AB0790C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113CE119-3801-A34F-9DEB-E573CDFE5B3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1A702ED-8040-C146-9C75-79E3FEF789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57832EA-B0C8-3448-AB0A-87068DF812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12C9B2E-2554-9948-A10D-46B9E79CD76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48E8DD27-2915-7C48-98F9-DF9B69A4AD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6620899"/>
      </p:ext>
    </p:extLst>
  </p:cSld>
  <p:clrMapOvr>
    <a:masterClrMapping/>
  </p:clrMapOvr>
  <p:transition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789351"/>
      </p:ext>
    </p:extLst>
  </p:cSld>
  <p:clrMapOvr>
    <a:masterClrMapping/>
  </p:clrMapOvr>
  <p:transition/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501825"/>
      </p:ext>
    </p:extLst>
  </p:cSld>
  <p:clrMapOvr>
    <a:masterClrMapping/>
  </p:clrMapOvr>
  <p:transition/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626730"/>
      </p:ext>
    </p:extLst>
  </p:cSld>
  <p:clrMapOvr>
    <a:masterClrMapping/>
  </p:clrMapOvr>
  <p:transition/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14875"/>
      </p:ext>
    </p:extLst>
  </p:cSld>
  <p:clrMapOvr>
    <a:masterClrMapping/>
  </p:clrMapOvr>
  <p:transition/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935054"/>
      </p:ext>
    </p:extLst>
  </p:cSld>
  <p:clrMapOvr>
    <a:masterClrMapping/>
  </p:clrMapOvr>
  <p:transition/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95274"/>
      </p:ext>
    </p:extLst>
  </p:cSld>
  <p:clrMapOvr>
    <a:masterClrMapping/>
  </p:clrMapOvr>
  <p:transition/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882601"/>
      </p:ext>
    </p:extLst>
  </p:cSld>
  <p:clrMapOvr>
    <a:masterClrMapping/>
  </p:clrMapOvr>
  <p:transition/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378741"/>
      </p:ext>
    </p:extLst>
  </p:cSld>
  <p:clrMapOvr>
    <a:masterClrMapping/>
  </p:clrMapOvr>
  <p:transition/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291483"/>
      </p:ext>
    </p:extLst>
  </p:cSld>
  <p:clrMapOvr>
    <a:masterClrMapping/>
  </p:clrMapOvr>
  <p:transition/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294228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C10633A-B420-CB43-810B-7ACADB02283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3D8CC6D-902D-D746-92A4-34E6632E84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108C8D6-1385-E740-86F4-522217A0F1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6588017"/>
      </p:ext>
    </p:extLst>
  </p:cSld>
  <p:clrMapOvr>
    <a:masterClrMapping/>
  </p:clrMapOvr>
  <p:transition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713889"/>
      </p:ext>
    </p:extLst>
  </p:cSld>
  <p:clrMapOvr>
    <a:masterClrMapping/>
  </p:clrMapOvr>
  <p:transition/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703024"/>
      </p:ext>
    </p:extLst>
  </p:cSld>
  <p:clrMapOvr>
    <a:masterClrMapping/>
  </p:clrMapOvr>
  <p:transition/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642793"/>
      </p:ext>
    </p:extLst>
  </p:cSld>
  <p:clrMapOvr>
    <a:masterClrMapping/>
  </p:clrMapOvr>
  <p:transition/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242356"/>
      </p:ext>
    </p:extLst>
  </p:cSld>
  <p:clrMapOvr>
    <a:masterClrMapping/>
  </p:clrMapOvr>
  <p:transition/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671266"/>
      </p:ext>
    </p:extLst>
  </p:cSld>
  <p:clrMapOvr>
    <a:masterClrMapping/>
  </p:clrMapOvr>
  <p:transition/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139447"/>
      </p:ext>
    </p:extLst>
  </p:cSld>
  <p:clrMapOvr>
    <a:masterClrMapping/>
  </p:clrMapOvr>
  <p:transition/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075075"/>
      </p:ext>
    </p:extLst>
  </p:cSld>
  <p:clrMapOvr>
    <a:masterClrMapping/>
  </p:clrMapOvr>
  <p:transition/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 lIns="91440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920D214A-2AFC-4BE3-89FE-6518807E148F}" type="datetime1">
              <a:rPr lang="en-US" smtClean="0"/>
              <a:t>2/20/20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879570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E9021861-6BD7-4EE9-A68B-37E75913A333}" type="datetime1">
              <a:rPr lang="en-US" smtClean="0"/>
              <a:t>2/20/20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946952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CE294271-EC2C-4AA4-B1D8-6325DBCD6885}" type="datetime1">
              <a:rPr lang="en-US" smtClean="0"/>
              <a:t>2/20/20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7842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6795464-BC23-2A4B-B213-51AFF3D4E65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C7265E8-8E87-C749-B79E-EF226CD7B6A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69A3CFB-93B8-9040-AAD8-622B3891DF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2347560"/>
      </p:ext>
    </p:extLst>
  </p:cSld>
  <p:clrMapOvr>
    <a:masterClrMapping/>
  </p:clrMapOvr>
  <p:transition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C26C81D6-5C0A-4888-8AA2-94A703B72A86}" type="datetime1">
              <a:rPr lang="en-US" smtClean="0"/>
              <a:t>2/20/20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418126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5C6A7242-E7F0-452E-9AAD-6A266A1C3304}" type="datetime1">
              <a:rPr lang="en-US" smtClean="0"/>
              <a:t>2/20/20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249238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E4A2E865-F686-4BA8-A1F8-7363E1251590}" type="datetime1">
              <a:rPr lang="en-US" smtClean="0"/>
              <a:t>2/20/20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762475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13858B6D-F0A8-4A5A-A21C-F2DDFAEE91CA}" type="datetime1">
              <a:rPr lang="en-US" smtClean="0"/>
              <a:t>2/20/20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852778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4BE59F63-4AED-4D19-AEDC-2344A5DC207C}" type="datetime1">
              <a:rPr lang="en-US" smtClean="0"/>
              <a:t>2/20/20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459094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CE2DF23D-22DE-41A0-9045-8939205C2A67}" type="datetime1">
              <a:rPr lang="en-US" smtClean="0"/>
              <a:t>2/20/20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488872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206B5BB5-C062-4C16-8C4E-0D7EE65EA5A7}" type="datetime1">
              <a:rPr lang="en-US" smtClean="0"/>
              <a:t>2/20/20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130265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93CCC17E-136C-4D5B-9C83-1E9F6F691804}" type="datetime1">
              <a:rPr lang="en-US" smtClean="0"/>
              <a:t>2/20/20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694273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462FBF8B-1B57-4345-A412-26C898038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521B5BD7-E1B3-5549-ADAD-EBF624ABD22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8A3E3BE0-6F4C-EE49-930B-4C7E50002D3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87A529E-925D-CC42-8E11-BD09D617C8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F6B20E7-2349-A240-AEF1-B077BEFF5A7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8962F69-29EA-EF4F-A393-7E311FC860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45E95570-DA39-F141-AE29-B5CC06CFAD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1507077"/>
      </p:ext>
    </p:extLst>
  </p:cSld>
  <p:clrMapOvr>
    <a:masterClrMapping/>
  </p:clrMapOvr>
  <p:transition/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A137F13-A19C-2F4C-8605-C50C2FFE424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67E535D-E190-534E-B01E-09CEBF94C78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3DEF2-5E81-7E47-944D-090D2E493A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3727884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5688D1C-2850-C141-858B-253204E603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B324CC5-4AB7-1F49-9074-613E76C3160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F327945-D874-544D-B4D9-12FE57EC3A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6095537"/>
      </p:ext>
    </p:extLst>
  </p:cSld>
  <p:clrMapOvr>
    <a:masterClrMapping/>
  </p:clrMapOvr>
  <p:transition/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F508A75-4FA2-284E-92A5-EE6004FA2A5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4B3877-2D08-134E-83A9-572258ABF99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2BAE1F-D474-9849-9781-EEDD1BA30A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5506882"/>
      </p:ext>
    </p:extLst>
  </p:cSld>
  <p:clrMapOvr>
    <a:masterClrMapping/>
  </p:clrMapOvr>
  <p:transition/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47C0A4D-4136-B946-9E26-FF70EC63A3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D36C3EC-80E2-2C41-AACB-84CF68CDBD2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095D8-4691-9D43-8E34-B5C23B5A03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9571090"/>
      </p:ext>
    </p:extLst>
  </p:cSld>
  <p:clrMapOvr>
    <a:masterClrMapping/>
  </p:clrMapOvr>
  <p:transition/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C9102F1D-8EF1-0146-A32E-58BC8A8E660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633DBDF-AAB5-A848-A74F-CBF46DC8F52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DF7FB3-8FFD-0C4B-9EB2-84D6B1F805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1688848"/>
      </p:ext>
    </p:extLst>
  </p:cSld>
  <p:clrMapOvr>
    <a:masterClrMapping/>
  </p:clrMapOvr>
  <p:transition/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1C83351D-CA0E-B34E-9628-2F0C106267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FA8A76B-2F56-B846-9D17-54853E7D88A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E3E2ED-1360-604A-B945-C9BD053707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0707620"/>
      </p:ext>
    </p:extLst>
  </p:cSld>
  <p:clrMapOvr>
    <a:masterClrMapping/>
  </p:clrMapOvr>
  <p:transition/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2E18B49C-500D-404D-B4FE-2EBEDED3ADA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51AB18CF-DB5E-B141-8BA1-6B4E862DBC8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2C180-6783-C546-AB46-1012802EB4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3024818"/>
      </p:ext>
    </p:extLst>
  </p:cSld>
  <p:clrMapOvr>
    <a:masterClrMapping/>
  </p:clrMapOvr>
  <p:transition/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E1EAC56-327B-3443-A799-AC6DD28C3A5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E5D2ED9-4126-584D-988B-8DB0732902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092A9A-7FF1-9E49-9871-19A63BAF05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8644844"/>
      </p:ext>
    </p:extLst>
  </p:cSld>
  <p:clrMapOvr>
    <a:masterClrMapping/>
  </p:clrMapOvr>
  <p:transition/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342251-C8A8-7343-8449-0F21912C8C4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1B9E1E4-4537-134C-BA7A-F1E7FB81ED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A11A46-3CDE-BC4B-8F3F-1D1B175BE6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1747896"/>
      </p:ext>
    </p:extLst>
  </p:cSld>
  <p:clrMapOvr>
    <a:masterClrMapping/>
  </p:clrMapOvr>
  <p:transition/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965FC34-8036-0A4A-B4E8-D9257FD20D7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22D4068-7CBB-B54C-AD2A-3510E6598BD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DE63A2-A7CF-5F4E-B16C-76AF7311F1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1089166"/>
      </p:ext>
    </p:extLst>
  </p:cSld>
  <p:clrMapOvr>
    <a:masterClrMapping/>
  </p:clrMapOvr>
  <p:transition/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8F655C6-405B-4D4A-9349-5ECB32C7AFE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BF2168C-C05E-084C-8C06-4A70466A39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0DFA4D-5A52-A04F-92E1-CDB0ADCB3D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3673562"/>
      </p:ext>
    </p:extLst>
  </p:cSld>
  <p:clrMapOvr>
    <a:masterClrMapping/>
  </p:clrMapOvr>
  <p:transition/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DA4782-B262-CA44-92E1-C1D43E20D99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D917CCE-1ABC-7642-9B91-D44A3BD294F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0D2908-5AC9-B64A-AFEA-57618F98B9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1455936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C589A808-4A42-5847-A313-2474CC1C8AF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FE36643-E670-8343-874D-CD1A7B3539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5FD0AAB-3727-7646-9CDF-A27E96D294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6986557"/>
      </p:ext>
    </p:extLst>
  </p:cSld>
  <p:clrMapOvr>
    <a:masterClrMapping/>
  </p:clrMapOvr>
  <p:transition/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E6803787-92A6-4D4E-99ED-7382176DEB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48A0D315-B3CF-9B43-9B11-880D2DC5922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0B17B8FE-8F82-394B-AE22-723EFB14F76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54297FE-A6C7-0843-A3F3-7C3B1CA1C7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E0D4833-F788-E941-8A3B-2AD0233BDC4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C679ED0-1BFE-084A-B748-D1528F024C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8FCED452-538C-9347-AF96-3FA638C997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2390904"/>
      </p:ext>
    </p:extLst>
  </p:cSld>
  <p:clrMapOvr>
    <a:masterClrMapping/>
  </p:clrMapOvr>
  <p:transition/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44D0F52-EC8A-3C4A-AEED-F6B99D8A3CD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65A6C21-F805-6748-B2BF-C28FBF1754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27957-DBBA-5C47-A471-BCBD678407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6292681"/>
      </p:ext>
    </p:extLst>
  </p:cSld>
  <p:clrMapOvr>
    <a:masterClrMapping/>
  </p:clrMapOvr>
  <p:transition/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28DADA6-9B6F-F149-9A3C-7684FC0DCA3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419ACEA-4881-714A-A55B-3DFB15A238C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AE7604-2190-1F48-A82F-D9637A576A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2293201"/>
      </p:ext>
    </p:extLst>
  </p:cSld>
  <p:clrMapOvr>
    <a:masterClrMapping/>
  </p:clrMapOvr>
  <p:transition/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20664FC-0635-7843-9B92-7332A70AB8A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8C1BDCE-B151-5A4C-A492-20CF7258F7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3660B-1F74-7043-B9CF-FA1787C92B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4069846"/>
      </p:ext>
    </p:extLst>
  </p:cSld>
  <p:clrMapOvr>
    <a:masterClrMapping/>
  </p:clrMapOvr>
  <p:transition/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7ACF02B-832C-6B4A-A837-30290683CE3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37A74927-6FE4-0744-A7C5-C5C181A0B41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34252-99EA-4D4E-AECE-3928EDC636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080801"/>
      </p:ext>
    </p:extLst>
  </p:cSld>
  <p:clrMapOvr>
    <a:masterClrMapping/>
  </p:clrMapOvr>
  <p:transition/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7AA91F8-A93B-A640-8B28-2B90B9314A0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E427266D-721F-1248-B3FE-89C3A6C35F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DE2E37-EF43-E549-B221-E7C1D90119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9198721"/>
      </p:ext>
    </p:extLst>
  </p:cSld>
  <p:clrMapOvr>
    <a:masterClrMapping/>
  </p:clrMapOvr>
  <p:transition/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25123546-A0C0-1844-8AF0-4CB2864AC5E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DFF29B3E-CC01-114F-A897-11AA346D206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ED0FB6-58F9-7241-8562-34123C49D6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430477"/>
      </p:ext>
    </p:extLst>
  </p:cSld>
  <p:clrMapOvr>
    <a:masterClrMapping/>
  </p:clrMapOvr>
  <p:transition/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2278104-3182-5C4B-B5FD-6C2C4D9D529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189FF93-774A-F541-B3F3-56E6FC3AED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6DBAFE-BA9F-5944-819C-16322845A0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6360522"/>
      </p:ext>
    </p:extLst>
  </p:cSld>
  <p:clrMapOvr>
    <a:masterClrMapping/>
  </p:clrMapOvr>
  <p:transition/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9D79F9D-36C6-B847-A38B-56CB9A29778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B577728-D8D5-AE4D-B90B-DC1A7843997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920FE3-1B1D-BA44-8AC4-59EDF9575E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6227054"/>
      </p:ext>
    </p:extLst>
  </p:cSld>
  <p:clrMapOvr>
    <a:masterClrMapping/>
  </p:clrMapOvr>
  <p:transition/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CA707DC-1540-7D4F-803C-F83146CECAE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A512A0E-7064-F945-A76D-114FDE8EC9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AB4D8-A44F-4141-A73C-90EFF4BB64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269372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1F9183F-3F92-2B45-A0F6-49375732B4B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1733F15-4A41-2C4F-8740-117BF71B818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C1029-FE66-A748-8BB1-4335DBF95D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2666906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A50FE1EF-8FD2-DF46-B6B7-CEEB49CDC2C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4D179062-39F7-0940-BAA3-DEF61825087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70B305D-F800-0D43-AC5F-8DA2171545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5434112"/>
      </p:ext>
    </p:extLst>
  </p:cSld>
  <p:clrMapOvr>
    <a:masterClrMapping/>
  </p:clrMapOvr>
  <p:transition/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C39AF02-BE5D-8A43-B207-2F780B97AE7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64DC093-1F2B-6847-8440-D3F463E97F2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EF9614-2F2A-ED41-B029-B7A41AFC8A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3547899"/>
      </p:ext>
    </p:extLst>
  </p:cSld>
  <p:clrMapOvr>
    <a:masterClrMapping/>
  </p:clrMapOvr>
  <p:transition/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6697301-39E9-1C44-910B-6122BC44CC3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2BE1217-25FF-2241-B9A9-4A81B68CD4E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D858D1-18F3-454F-8F5E-209BED5186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2844786"/>
      </p:ext>
    </p:extLst>
  </p:cSld>
  <p:clrMapOvr>
    <a:masterClrMapping/>
  </p:clrMapOvr>
  <p:transition/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7F44FD06-02D9-D04C-A9B0-1F2045ADF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634E54D8-343F-5245-B1E8-8B812897CF8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4873BFA-6413-0B42-BE77-9B4E96AFAD2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7FCD5C6-87DE-9742-8529-2943511303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440A9E3-07D9-F843-8A01-ADBA85F4724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F52D94F-BD60-214F-A1A3-BAA34BB85E2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8716588-D861-0744-9C13-16CE861654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8160275"/>
      </p:ext>
    </p:extLst>
  </p:cSld>
  <p:clrMapOvr>
    <a:masterClrMapping/>
  </p:clrMapOvr>
  <p:transition/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1FE5D7A-5CE2-414C-B4FD-BB4CC4466BC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952E385-A519-1A49-88A3-09204738E3E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A6E28-F5C8-FC43-BAD0-95BB0944A1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7617951"/>
      </p:ext>
    </p:extLst>
  </p:cSld>
  <p:clrMapOvr>
    <a:masterClrMapping/>
  </p:clrMapOvr>
  <p:transition/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3DF09A6-658A-9945-96D8-67A9290AB4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E1766B3-499D-1946-A026-9F867AD0C84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89B8D0-4B36-3E4A-87A1-69DBCB551E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5793879"/>
      </p:ext>
    </p:extLst>
  </p:cSld>
  <p:clrMapOvr>
    <a:masterClrMapping/>
  </p:clrMapOvr>
  <p:transition/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9E346F8-9C20-FB41-B179-25F8829F73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CCB8F23-4097-B341-A0CD-60C3231EA7A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8DFBA0-834E-9646-9ED5-93D5050D72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8480263"/>
      </p:ext>
    </p:extLst>
  </p:cSld>
  <p:clrMapOvr>
    <a:masterClrMapping/>
  </p:clrMapOvr>
  <p:transition/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B233FDC6-9E65-E04D-B69B-1C8AF1C422A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0E03947-C554-2242-AE8E-46F3C8DD40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21F04-2C9D-C14D-A3AE-8576C97835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127323"/>
      </p:ext>
    </p:extLst>
  </p:cSld>
  <p:clrMapOvr>
    <a:masterClrMapping/>
  </p:clrMapOvr>
  <p:transition/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D915412-DE28-1E48-80D1-66E10D9927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56DA2D9-9648-2C4A-9A2E-4F094F8D303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2223D3-B096-134B-8153-734365DC53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0089153"/>
      </p:ext>
    </p:extLst>
  </p:cSld>
  <p:clrMapOvr>
    <a:masterClrMapping/>
  </p:clrMapOvr>
  <p:transition/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7F7FDEC-4AEE-7148-AE07-21201800BE2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4798743-4543-3748-9362-34E85EEA517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905277-0EAF-8C4B-A2F4-2AB4E13486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712452"/>
      </p:ext>
    </p:extLst>
  </p:cSld>
  <p:clrMapOvr>
    <a:masterClrMapping/>
  </p:clrMapOvr>
  <p:transition/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FFFA52A-C13D-6B47-BEB2-A623E2F7E73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547287B-621D-5844-A395-437AE6F23C7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C2ABC-3ACC-FD42-B4AA-311051C70F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2570160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086A7FE0-1730-6240-B22D-B5E6ED11849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57B22AD1-81DD-9146-97B7-2533BAD0A53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94FDC58-DF21-8747-983B-D433CE4AF6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2999157"/>
      </p:ext>
    </p:extLst>
  </p:cSld>
  <p:clrMapOvr>
    <a:masterClrMapping/>
  </p:clrMapOvr>
  <p:transition/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CA1FB80-27F5-AB44-BDEA-02E04F55F91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F7D5D1E-5007-0E4A-ACC1-E58A7379C1A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F5E838-69BC-D840-8DB1-B75AD92BFF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3011874"/>
      </p:ext>
    </p:extLst>
  </p:cSld>
  <p:clrMapOvr>
    <a:masterClrMapping/>
  </p:clrMapOvr>
  <p:transition/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872B500-FBAA-F24C-A094-D12B5105CED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CA22A39-66CB-A74D-B24C-7D40DA661A5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1D566A-E88B-6C45-AEA4-7EE018D53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3773888"/>
      </p:ext>
    </p:extLst>
  </p:cSld>
  <p:clrMapOvr>
    <a:masterClrMapping/>
  </p:clrMapOvr>
  <p:transition/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9F53FAF-50D4-7544-8367-E2AB4702F1C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107374A-A1BA-AA4E-AC9D-56FF76A66F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21D07-686D-2A46-96A2-54D10FC2EB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3457103"/>
      </p:ext>
    </p:extLst>
  </p:cSld>
  <p:clrMapOvr>
    <a:masterClrMapping/>
  </p:clrMapOvr>
  <p:transition/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12D78F8-E5BB-694F-9CE5-9FDB550157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C1070DB-F4AD-9B49-8B6A-587B68BECC9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174028-BAD5-864A-8F6D-B1F40F4300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7113311"/>
      </p:ext>
    </p:extLst>
  </p:cSld>
  <p:clrMapOvr>
    <a:masterClrMapping/>
  </p:clrMapOvr>
  <p:transition/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8EF7F6DE-04F8-FB4C-9A91-9AEF4ADE01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2DADF12C-823F-F84F-B875-5FD7DF1DC9A9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F5BD7586-7382-4047-8922-B723089813D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C5254FE-97F6-9D45-92AB-6F0BF94EBC4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2103BF4-145E-D74A-9621-65D0A2173C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5DA281E-C7B5-6446-A03F-ADD9AB161D6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44C8C65-1C58-2D4C-9838-5B67BEA23B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8528899"/>
      </p:ext>
    </p:extLst>
  </p:cSld>
  <p:clrMapOvr>
    <a:masterClrMapping/>
  </p:clrMapOvr>
  <p:transition/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242622C-8429-E74C-8A4F-3DCD7A933DC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83A0DBB-3A30-D643-9579-E4A70FC88B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2885F-C846-7349-805E-D2E89DAC47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0372443"/>
      </p:ext>
    </p:extLst>
  </p:cSld>
  <p:clrMapOvr>
    <a:masterClrMapping/>
  </p:clrMapOvr>
  <p:transition/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24155B3-6EE9-484A-9F12-499A4959B1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1C479CC-3690-AF4A-946B-A0E4D9E6ED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01177C-0F19-914D-988A-0C479EEDF3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8008309"/>
      </p:ext>
    </p:extLst>
  </p:cSld>
  <p:clrMapOvr>
    <a:masterClrMapping/>
  </p:clrMapOvr>
  <p:transition/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3DF82DB-0382-4A43-AA15-761BEE486D1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FFBF4D2-4E56-D645-875F-BF26B71050C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A0ED3F-B002-6943-BF7D-A8AECA0795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0867655"/>
      </p:ext>
    </p:extLst>
  </p:cSld>
  <p:clrMapOvr>
    <a:masterClrMapping/>
  </p:clrMapOvr>
  <p:transition/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5CB6D463-BAF4-E94D-B598-5B77A0AF5C9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3B086BEF-C737-0944-9921-289F9381F30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8FFE55-59AC-D248-808E-42ABCD0AC1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1736248"/>
      </p:ext>
    </p:extLst>
  </p:cSld>
  <p:clrMapOvr>
    <a:masterClrMapping/>
  </p:clrMapOvr>
  <p:transition/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F2D0A38-8925-4E4B-8808-9A09C499833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B03A8B8F-6CF5-3043-8E0C-98AAD9EF4F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4215D1-2C60-964D-9BEA-C192EAA1E9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0705659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126AE11-EDDE-DB4A-A0FF-1180F9BE32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11B4168-59B4-CC4F-9733-09DF1F599FD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924515C-A5CE-C14C-A068-368C18667D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2561916"/>
      </p:ext>
    </p:extLst>
  </p:cSld>
  <p:clrMapOvr>
    <a:masterClrMapping/>
  </p:clrMapOvr>
  <p:transition/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04E969D5-C971-314C-B602-ED95E9FFE82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3C49C265-235A-1644-90E8-0C8084A861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C6B3D-7F9F-F741-9786-79E22D40A1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0673243"/>
      </p:ext>
    </p:extLst>
  </p:cSld>
  <p:clrMapOvr>
    <a:masterClrMapping/>
  </p:clrMapOvr>
  <p:transition/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EA4ED27-3B41-8D4A-8908-BF93AEAEB5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10657FB-4FD2-D441-93B5-7643C86C07A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1CF0D-FDAD-9F4E-8AA1-66482F281F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4691797"/>
      </p:ext>
    </p:extLst>
  </p:cSld>
  <p:clrMapOvr>
    <a:masterClrMapping/>
  </p:clrMapOvr>
  <p:transition/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D07AFC0-DECE-404A-AC5C-2E5BE20C152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BE9AC40-C697-9047-B509-3034D26B93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0B521-EABA-CB47-BE03-5E1088554D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6014259"/>
      </p:ext>
    </p:extLst>
  </p:cSld>
  <p:clrMapOvr>
    <a:masterClrMapping/>
  </p:clrMapOvr>
  <p:transition/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53EA623-0E09-4A41-A541-40E2E1B4D7A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67BF413-6083-3040-BFBE-4AE5318CE9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243738-04E6-BD49-986F-15C857428D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9970214"/>
      </p:ext>
    </p:extLst>
  </p:cSld>
  <p:clrMapOvr>
    <a:masterClrMapping/>
  </p:clrMapOvr>
  <p:transition/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5B3E607-A701-004C-9BEB-00CE8E42D0D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A34779B-9696-4445-B90F-09EBE41DBD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06BE9-4519-8A42-A305-BD5859DE8A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3580119"/>
      </p:ext>
    </p:extLst>
  </p:cSld>
  <p:clrMapOvr>
    <a:masterClrMapping/>
  </p:clrMapOvr>
  <p:transition/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EC1A3A52-68CE-5C4E-B971-931966FD6C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D3FE4FBD-DF5B-D044-BDF3-F4D4A39AE9D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38FD6ED-A7A5-2141-8C5A-71B5A45ECCD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558190D-2EA1-9D41-A3AD-E724D6B6C7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B2F2791-8A96-124A-B730-4604A815E4D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62AC020-1BC8-D240-B20C-9A5A5E94DB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61848E74-D2FB-474E-BE85-B96AA37C20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55805"/>
      </p:ext>
    </p:extLst>
  </p:cSld>
  <p:clrMapOvr>
    <a:masterClrMapping/>
  </p:clrMapOvr>
  <p:transition/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76AB343-26C3-8F49-AE5D-52B82E52661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A9EBA17-A842-1645-A10B-780154285AD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469531-3291-474F-B109-9E77E63907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7296357"/>
      </p:ext>
    </p:extLst>
  </p:cSld>
  <p:clrMapOvr>
    <a:masterClrMapping/>
  </p:clrMapOvr>
  <p:transition/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2399868-7093-B543-A117-8ED39D6F4B7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F12528B-16F7-634C-9AB3-24FDC762FC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7285C-3479-124C-BEC3-EBFA609EF9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1447502"/>
      </p:ext>
    </p:extLst>
  </p:cSld>
  <p:clrMapOvr>
    <a:masterClrMapping/>
  </p:clrMapOvr>
  <p:transition/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F3D406C-E289-1B48-A24B-B3FF8181E2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02F274B-662F-F842-A824-2A434640B8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FE64ED-CDD0-B043-BBAB-66EDCED5F5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7886453"/>
      </p:ext>
    </p:extLst>
  </p:cSld>
  <p:clrMapOvr>
    <a:masterClrMapping/>
  </p:clrMapOvr>
  <p:transition/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F44BBCDA-B527-3D4F-A2B0-3184F3C3D0E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EFDC0C27-8F58-DD4A-BEB9-3AC9C222279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D57D14-EE5F-D24E-927A-73B2EE0814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9170356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C841CA-4F04-9345-B3E1-422CF234482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8850ECF-A20D-CA41-820F-19FE2CB9E6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5514D73-1E90-EA41-AE9B-235E3A3C01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2226335"/>
      </p:ext>
    </p:extLst>
  </p:cSld>
  <p:clrMapOvr>
    <a:masterClrMapping/>
  </p:clrMapOvr>
  <p:transition/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2D16158-2E7C-034C-8501-9FC1D0B57E8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06B27F45-F37F-1748-9473-83A3FAEB86C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85A08-2C5C-2942-9770-0BAC1DE5FD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0926675"/>
      </p:ext>
    </p:extLst>
  </p:cSld>
  <p:clrMapOvr>
    <a:masterClrMapping/>
  </p:clrMapOvr>
  <p:transition/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F39BD9C-18CC-6D4C-AC90-B991E5024E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ACEA4B7C-B7FF-4949-BDF9-843F91F4E55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1146F2-7CBB-7B43-8B6E-C0EC7430B0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4206234"/>
      </p:ext>
    </p:extLst>
  </p:cSld>
  <p:clrMapOvr>
    <a:masterClrMapping/>
  </p:clrMapOvr>
  <p:transition/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6651E04-2D38-D645-A289-BD076FA37D5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F2B424D-AF8C-604C-BAC0-6A92F39C3C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D2FFA-9A6D-F646-9325-C172E92FC0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9615284"/>
      </p:ext>
    </p:extLst>
  </p:cSld>
  <p:clrMapOvr>
    <a:masterClrMapping/>
  </p:clrMapOvr>
  <p:transition/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21986FF-8CAD-C44D-A89D-CEB75425102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CCF44B6-FC4A-4D48-9785-9F2C53AC5E8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B6B41-E7E9-0A4A-AF3E-851CF72707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6852516"/>
      </p:ext>
    </p:extLst>
  </p:cSld>
  <p:clrMapOvr>
    <a:masterClrMapping/>
  </p:clrMapOvr>
  <p:transition/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1CFDBE0-92B9-7E4E-A408-3400D15C3EE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4AC0FE3-074E-7F4D-9123-CA655C64EC9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09DCCF-4F71-5D41-9E71-3A5E827E89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2048889"/>
      </p:ext>
    </p:extLst>
  </p:cSld>
  <p:clrMapOvr>
    <a:masterClrMapping/>
  </p:clrMapOvr>
  <p:transition/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17F5542-48A3-3B48-AA01-3CF6B849B54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A6504CB-4465-1D42-9CB1-BF1BFDE131A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6E4A60-C981-6241-8601-C71D9542F6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1260691"/>
      </p:ext>
    </p:extLst>
  </p:cSld>
  <p:clrMapOvr>
    <a:masterClrMapping/>
  </p:clrMapOvr>
  <p:transition/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975E6A8-FB9E-544D-9D6E-156089F90DB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805D471-287D-654E-BEF3-C99F09DB6B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01316-F42F-C549-A9AA-C76CB5476C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4978170"/>
      </p:ext>
    </p:extLst>
  </p:cSld>
  <p:clrMapOvr>
    <a:masterClrMapping/>
  </p:clrMapOvr>
  <p:transition/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277DBE5D-69F3-6A4D-92A0-F67FB0A9A2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4AE38404-E6D4-8941-AFB7-BE1E11417A5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954DDF6-EE26-DB40-B8F3-3D0BC5B5790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AB2BD0F-812E-1247-9693-175D39CAF2B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EDD73C4-696C-A94A-BED6-02861E06D3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D342C5B-D131-534A-A314-74CE9F69D8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B51DCD37-2D58-8345-B4CC-442D4E1E86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9193427"/>
      </p:ext>
    </p:extLst>
  </p:cSld>
  <p:clrMapOvr>
    <a:masterClrMapping/>
  </p:clrMapOvr>
  <p:transition/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968B471-5AF0-9140-8196-B7508BB656A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0A4451C-9D67-9E48-B24C-4175D6C1680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A835C-2625-C441-B933-E7093B43B8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2319615"/>
      </p:ext>
    </p:extLst>
  </p:cSld>
  <p:clrMapOvr>
    <a:masterClrMapping/>
  </p:clrMapOvr>
  <p:transition/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27CFFD0-6343-1C43-ACDF-D52008210D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ED8CAF8-5E6D-F440-88C9-C5FBF3FE4D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656F40-1A2A-6F48-8FEB-3A1F16F5D7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2075062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2822945-18B9-0D4B-BC82-CF94FDC9A5C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E6F28B7-EE79-1C42-8C7E-ECD5E3A3043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450543-FAB6-9340-BAD1-6EC7D0D69E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4272847"/>
      </p:ext>
    </p:extLst>
  </p:cSld>
  <p:clrMapOvr>
    <a:masterClrMapping/>
  </p:clrMapOvr>
  <p:transition/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0E0BE7F-5D5D-DD47-8DFD-286E5F7581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EF349B5-72BA-E946-BA0B-A8B51899A2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81C7D-446B-8349-AFCF-425AD1C66F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6876196"/>
      </p:ext>
    </p:extLst>
  </p:cSld>
  <p:clrMapOvr>
    <a:masterClrMapping/>
  </p:clrMapOvr>
  <p:transition/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BBF72CE4-7F34-9743-AD63-79B8333916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0EAB2F79-7930-364B-9FC1-D9535795F5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B6AF60-20BD-794E-A446-AE2E29D032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7548538"/>
      </p:ext>
    </p:extLst>
  </p:cSld>
  <p:clrMapOvr>
    <a:masterClrMapping/>
  </p:clrMapOvr>
  <p:transition/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16E40C24-75E6-7646-A8C9-B0F42F8D02E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E793497-9E7B-524A-8753-BFE81CDC415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956314-43E7-8A40-830C-84925DF396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0146547"/>
      </p:ext>
    </p:extLst>
  </p:cSld>
  <p:clrMapOvr>
    <a:masterClrMapping/>
  </p:clrMapOvr>
  <p:transition/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121F40F-2243-A746-96FE-35DB82B0DC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15152A9-03A1-4544-95B2-AB56CBFE126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02048E-4CF8-4345-AA45-CC8D701430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619581"/>
      </p:ext>
    </p:extLst>
  </p:cSld>
  <p:clrMapOvr>
    <a:masterClrMapping/>
  </p:clrMapOvr>
  <p:transition/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780FC22-932C-3B4B-904D-653407551AB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0F82353-0A6C-494E-A18B-8A2B76FE942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000B8B-BA86-2A4A-A235-1B042091F8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5570857"/>
      </p:ext>
    </p:extLst>
  </p:cSld>
  <p:clrMapOvr>
    <a:masterClrMapping/>
  </p:clrMapOvr>
  <p:transition/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59685BD-DFB0-6949-9DF9-04413BC49B7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F40C86C-4421-C84F-BF24-16D78B174E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959F4-93F3-9B4D-BB75-32F6B9D9D5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5561829"/>
      </p:ext>
    </p:extLst>
  </p:cSld>
  <p:clrMapOvr>
    <a:masterClrMapping/>
  </p:clrMapOvr>
  <p:transition/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9E228C7-3F87-9F4B-890F-BF82D48076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3F01333-BE7C-B04B-90A6-C3DB6AD155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F1CB3-5AFF-4D40-9B17-8A00061433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7430733"/>
      </p:ext>
    </p:extLst>
  </p:cSld>
  <p:clrMapOvr>
    <a:masterClrMapping/>
  </p:clrMapOvr>
  <p:transition/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1308383-A68C-3C41-9D28-49099111144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5725485-B5E8-D14B-BF5B-2C2BC3316D6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822ADC-A73E-BC41-AD51-FAC7EB531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4696978"/>
      </p:ext>
    </p:extLst>
  </p:cSld>
  <p:clrMapOvr>
    <a:masterClrMapping/>
  </p:clrMapOvr>
  <p:transition/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534179A-9527-C140-A3C7-07129EFC527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8D31390-9853-5147-8514-67C9B9AEF13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5D1CD-01ED-B54E-B0B2-2A99C7F27C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3488071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B917ED3-EC4C-AF44-9404-2F7CAFE4445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AE56D7F-0F69-C545-8882-3D7AFBB04AD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2DB5663-F140-9D40-97E8-A2C42F57CF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736931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054D0B2-9186-4B4B-88D8-9AA95D4EEACB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DCDFF91F-BE44-014A-94FC-541CADF69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354908-73E9-7242-A7DF-48F9D92AB94B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6" name="Footer Placeholder 9">
            <a:extLst>
              <a:ext uri="{FF2B5EF4-FFF2-40B4-BE49-F238E27FC236}">
                <a16:creationId xmlns:a16="http://schemas.microsoft.com/office/drawing/2014/main" id="{9B7D53F8-1D54-8B4F-9C34-D9768E80E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0">
            <a:extLst>
              <a:ext uri="{FF2B5EF4-FFF2-40B4-BE49-F238E27FC236}">
                <a16:creationId xmlns:a16="http://schemas.microsoft.com/office/drawing/2014/main" id="{F8106B72-0F55-EB49-8439-9AB1B48B4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E3296EF-6350-BE49-B0CF-5FD0AE02FB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47394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D0F67C52-A253-5345-AF8D-8E95A247A3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BFA601-6920-6743-A3EF-51F6BDC58D69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58714030-D658-D648-BB90-84F6E88EE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>
            <a:extLst>
              <a:ext uri="{FF2B5EF4-FFF2-40B4-BE49-F238E27FC236}">
                <a16:creationId xmlns:a16="http://schemas.microsoft.com/office/drawing/2014/main" id="{35757725-0AEB-4642-93D4-6594D9717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5C2E96E-5531-634D-8F24-A6D047C53B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1476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DB6AAAC2-5E5D-F341-856A-70181DB3C05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71325E8-BFAA-444B-8CD0-13ACE902E855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8EFC929D-6727-004B-B123-65CC81487FA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848BC32C-1AE9-AD47-AB66-37A29914DCD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17BD3AD-7ECE-8448-AB2E-DFAF7E2579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329568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/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6B1F53-E2BB-3B4C-8E3B-DCE05FB84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7BA055F-9841-7242-B081-023BB73B032B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CAE3A2-CF2F-9B42-917F-06CF519AD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C5D5537B-AD8D-9548-A717-76B9826C9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88B716E-48C5-694C-BEFB-364FBF88EE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0996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BA88275-8A65-1E4C-8604-F38DCD4E053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C845672-26B6-6248-A87B-E5BB80394E5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DBF7EF-BBA1-3941-9438-CF1D9D55DC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7710554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E1E47-B72A-0142-B854-A01D3B956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983ACC2-AA8B-CB43-A764-00CEFE65C405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AC0944-118A-5C48-9DCC-9B1913F92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3C232208-A904-A248-BB81-265A77CF7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DB96B-AC2F-B140-B9F6-90583CE8FB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317123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840C999D-EC13-E141-A0E2-59C876621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729E5D4-F155-5B4F-BE20-93CD661F9210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F00D0271-B341-AE48-BF2C-338301E00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9E954BF7-7C31-E146-A633-7E0AF46C4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441CF7-C147-9C4F-8504-690148DEE8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899753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84DA9865-1EC5-7E43-8799-E5DC01CF7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C5A626E-A784-C740-B961-28FD05BD5CB7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0175EA91-94B3-1343-B175-FC630EEA5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id="{D957A51C-5FDD-0E4B-BC19-EE3D62260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0D9DE5D-54E9-6142-85A3-88524CBBDA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284819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06EA3386-1B06-4244-BD16-6185D2163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ABB427-921A-244B-A52B-A1074A7712CE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4F45843-B189-BB49-A90E-FE2375633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0CA89265-30CC-2F46-BD26-BD678F8C7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E08DF03-DB11-D347-9059-C87EAE3A75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88204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AD4AA6D-C74E-3D48-BBF7-56C21F82339E}"/>
              </a:ext>
            </a:extLst>
          </p:cNvPr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id="{FE49046B-0187-144A-9D74-48A7419B9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FF75466-7BCA-CB40-9703-93583A5D3DB5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6C5549AB-4804-A54C-88B4-7651653DC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>
            <a:extLst>
              <a:ext uri="{FF2B5EF4-FFF2-40B4-BE49-F238E27FC236}">
                <a16:creationId xmlns:a16="http://schemas.microsoft.com/office/drawing/2014/main" id="{35AAB179-B95D-6546-AEA8-9E915B642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BC5D501-F56E-5148-B1C4-7D3E021BE0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970255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/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7">
            <a:extLst>
              <a:ext uri="{FF2B5EF4-FFF2-40B4-BE49-F238E27FC236}">
                <a16:creationId xmlns:a16="http://schemas.microsoft.com/office/drawing/2014/main" id="{19B91CF1-F3F7-0844-9C10-615C1A48F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D932D07-781E-BE4D-AD4E-E435CD96C0C1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6E61C4C9-7367-4D4E-B586-F427D35BF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>
                    <a:alpha val="75000"/>
                  </a:prstClr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88691BDF-5DBE-DC4E-A5C6-05D7A0D1C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33576C8-4E55-A74E-9A01-CFC78373F4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93922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E646D0A7-C492-7546-9142-97C42EA20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40F172A-563B-7445-9E1A-7B2F3B99D55B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DA843C06-06E7-D14B-994B-044646EE0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91962A5F-AB3A-D44E-A373-A5D77281D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2D1A16B-80DA-474E-9860-76EF9CCB20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70468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9354F244-72A1-D942-8CD8-E9913E33C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D5D0D47-8567-3946-B76D-A1988729E054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649E38A7-222F-7349-B09A-103C3BD6E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26D2A06D-F4BC-0645-9A79-266CFF11C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1CA57D-3735-A044-BA56-D9676710A9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28199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0EEC69AC-38E2-8543-8B63-2AC35CB651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58A6359-70B7-F74D-97EA-F27358EDC22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1BF3C1E2-DC1A-F149-AE40-7210ABA3B33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AB5ABD9-0134-6642-BBDE-730BD9F2CA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8ACC652-E483-1345-8559-9F699B5058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C6131AA-92CF-134E-A48F-20A68AE0A07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8E161E1F-1C03-2745-ADAC-333E652B3A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2797208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888B4E1-0444-C949-9969-89F5C550849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8709ADF-2240-7148-9226-86FBB49D396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61E096B-5445-1C44-9F8E-623129F12A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653183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44B6D00-E641-7941-8287-FA31624B09F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3AD6BA3-B016-514F-BB80-9426133F9F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63C7F7-7BE8-0140-84CA-13381FE5D7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777540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01F1021-0D18-8E49-A97A-0230676EAD3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F38D138-5D70-0141-9E26-C10C9F633C9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1241B95-F204-244A-97D4-23ABCBFFBB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2196901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1FFC2F4-7AF5-F142-8592-4C140D39CD5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AC31294-FB1A-284A-9EB5-ECC99024614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552F9C-6139-F043-A72C-C358DB5439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4505958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F4B2F473-2424-5C4C-B013-E034E814C0B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AFE1F4FE-3D8F-804A-AAED-CBB3CB40E0B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5DC914F-B40A-3940-84D9-9F9371501F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0947994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4F37EE9-B2DF-8C44-82E6-1CDCA317747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21134C6-DD2E-7C46-BC64-1886EA036FB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CD4EFD-E7C4-DC48-B9B0-A505D6A230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8602357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ADE274FB-A44B-5D49-9875-BF5ED852FD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1373586-09ED-1847-99B0-EB835F3588F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1E65863-B70A-A545-B2C8-69D7A0B860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2709283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3168624-E282-844E-A4E7-D5CC5673B65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A8BD0C5-49EB-A94B-8E07-A708038C3FC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6BA0BC6-96FA-4F46-9ACD-26EBD34B3F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1460417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CCCF4D1-E61E-4D4D-88FF-E34998B961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436FDBA-3D2F-9446-B0D6-0EC74D76A2C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1EC56F5-7140-8947-BFB6-0FE4562243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5869841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4BF1114-FD87-9B4A-BB8C-FB24AF43AAB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16B3B09-F1BB-1A4F-A5AA-4B960AFE8D7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7AE7EA-B726-FF4E-BA40-511359B9D48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7842918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3A2F030-A8AF-694F-8705-F493ABBACC7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1B94994-0548-934C-812F-6A68E61022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446331D-429D-1544-A9E6-3A34C45B11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5505266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673CB115-F1E7-CC4C-B987-9BBDA8C4C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AB3B848-1E95-384D-BF3E-460EA855D18A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373F858-5A56-D94D-9FF6-3C030929471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A9341F2-8DF2-304F-82A9-66C20713E8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7EBEEAD-15CB-6C4A-88F1-B4B20089D5B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FF93B67-EB23-0B4A-A1EA-C6F71ABB2E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851A912F-8176-F243-AC54-7BA90B81FC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59165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61738E4-DB2C-A948-8A13-5D7033DBDC9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DBF51C5-DAF1-2044-B0C8-53A8F2E5BD4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4F199F-6C19-8847-87CA-7521A0074E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2202141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1F8A49F-78D5-E048-AD93-3732E7E004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9FF0BDE-4CC0-3247-AF41-277D794A043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856D4-A26A-1F4C-80C9-857E1FF092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6908571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9F2E876-01F3-CA44-9D36-D602BE6C00E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84F9800-9374-F047-B181-AB25E30EBFB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F93150-EFAF-2C42-90D1-C55BE3CB65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9310686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9111C17-7053-7F4F-A5A4-4C08CD16962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866BA66-A3EA-EF41-BF50-526BD1062B3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4F197E-3524-9747-87F6-E011C6F5FE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3749159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C524BC65-A6E7-3349-8EEF-D8700CC2E9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CD7543B0-41C5-3D4A-ABEB-EF2A4799E17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A5564-B097-9F47-B469-439C7730B0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3821835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7A257D34-8735-5E4E-A829-5652127B18F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8E65CE6-A287-6A4B-89E5-54099B130C6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686E93-1E7A-B64E-9BCF-B9A5DDF9D3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8500515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CAF0C32F-C697-6B40-936C-96104947FFC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DFD01F8-CD9A-FB43-9281-43CE8BAE058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399B72-393A-D441-B0E7-860AD9EB99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7328302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7EB29F6-4CA7-7040-9A4A-14091FA8FF6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F83F920-68E4-7347-8793-C2A377D876A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370273-D343-1145-AFF8-7BC6E2A70D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2121917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0EF0E10-F6B9-AB40-9F24-4504F3C67D6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DD3B4DA-2AD0-0F44-972D-DE92AA77ABE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7B0265-1D73-5145-99DD-CB418B828C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4542094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1ECF953-D6FB-C440-A908-BAB9201D3F2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3FEB8E9-6640-0A48-A931-2428B140485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74F4D8-3924-A645-8746-F01A46C4F1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962887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E42E4A5-82A4-AB4C-A466-9CB5A0B72E8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B2B6235-57E1-A74B-B5B0-5B8980A1918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143A02-8432-F140-BEAC-AB464CC366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559172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040B53A-EF65-064B-9AA5-C6C701EC34E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BB46876-B0BA-554B-8F5F-E974C54BA44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E5456-1DFC-2646-9E27-7A0F371496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492450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48154F-FF12-9A41-8FD3-AB2ED937156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0AC588D-28AC-024A-8640-8E4BE6B4F59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A99BFB-E38B-AB4D-BCD3-AF7FB62E1E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0651750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BFE31D43-EC5B-6D46-A530-1916B594C6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304EBC71-D16D-724D-8FF7-5920CE91FB9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431F904C-B97A-1B40-97B6-244339C6A54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56A2509-CE15-344E-9C31-67809FF845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2F90F15-1656-CF4B-B08C-66AC690C17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93B4E89-D562-7E4F-BB45-A01C7EC4AB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C34B0B5A-1369-1B4C-A177-0670EE0E6C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5893479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1B42054-1F18-0A4A-82EF-3E762143C83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458C081-6DD2-3045-A7E4-50E3512BAA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B7751-9870-6541-9957-819C77D790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4865365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E0E3C2E-96A6-FB43-B805-C61B23E80BA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3DFB309-12FC-2F47-BBD2-4E0C7376A6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32ED1-E350-194C-A5F8-DA2CB935CE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732413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385DE8B-6034-3746-9197-6658D810BE0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FC526EA-9A29-A34A-B0B2-82EA117C70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AC7EB3-2E17-8845-AA6D-9C7858451E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7868645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ACDC270-D2B4-6A4B-AD98-0613A7B55F6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DAA2111-1F33-2644-BF78-4784F3B9619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FD554C-E1DE-8C47-A68D-183AFE8B58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0287147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1F9908E9-A2C6-B34C-8842-33CF846DFFD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0718952-370A-A047-8291-0486A2990A1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45946-A8EE-1A41-9869-62BE7D0E15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1330377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FEDB721-8859-1649-86FB-2767DD6B038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290A787-BD8B-BD42-8B60-D4F3E73EA9E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AA283E-B809-0342-9EFE-028DE854B6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6609343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3021525-85F5-B24E-AF3E-0169838E83C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D1A8B58-5C95-AF42-8BD5-0FDDD0EDC29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EF1834-4868-1043-849C-11CD7DE4AF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0529517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D4FE086-EE0E-7B43-9DFC-0BEE36476FF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8F36788-68DC-164B-AE50-3C2B39BD2B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BBDB7A-3F9F-B341-87C1-54F26857E4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323169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10C1304-2931-424C-A8D4-35FEF861652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C58D0B3-1FA5-BF48-B3DB-7216AA9957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02D34-5B03-AD46-836A-E66575F1A2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1093178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33BC8EB-C4E9-B141-BF61-08194D340BD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395A34B-8708-3644-A2A2-C3E8EEF0BD3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1673D-4614-9447-AEB8-918A4FBDE1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5783546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936AEB2-51F1-B24D-B1B9-C2A61C7E51A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64A55A6-B73F-C84D-8DCE-4D96A89EBE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AD42C-D65E-7341-AB0E-6CCDEBF2AA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8713622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ADB2133B-4239-0D4E-982B-377F78BE17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5600D73-4DD4-0549-BF13-67D161DD85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3E0B56E-B725-364B-BDD4-E6B7336765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0999B4-5571-BB41-AD62-C9A8B8E38C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9573920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FF0BE62-54F2-134C-BAFC-5B8F0890FB4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F5814BE-388C-BC44-9D27-588315593C8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18A356-8AAA-6645-ABC5-7525B82C89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1270872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BF22292-9CBA-1F47-9C21-CC3AAF8D991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210702A-C76D-E845-AA9C-94722363509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1D25C-701B-5345-9B26-90209A6246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9797368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F3EC0B7-7BC7-DA4E-B700-FC8842913DB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76923B6-DC45-204A-9D16-2586143983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774C9C-AE8F-814F-83A7-4EE3332658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6555985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C267411-9526-A242-884B-558EC69C89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BCF5673-A27A-984D-A60A-0AA53E293AF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AD7BFE-E245-9A4B-8B36-31D5BD71A5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9763762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AEA6E861-17E8-E646-A4A7-606000BAD30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C75C3BB1-E1E7-7540-9FB3-95062A1A540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A3D58A-CD0A-CB47-94B9-07023141E9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6473840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C98F2FA-566F-F049-BD19-CA3BDECEFBB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94F4F812-D2DD-F34F-B533-898C7CDCC22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2E2BE-A36D-CC49-814D-EB1BA46444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320637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BE0CDA4-5B66-5C47-8797-097E6A13CB6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C4CECB2-C5AA-EF4F-9D1B-95A28C1B433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DAB164-97A5-F645-AD96-BA62B222EF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300117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B01EA3-8E26-9645-B093-E9DF3F0C8E8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7977291-1606-4F4F-B6A9-F0F3AB5BF1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9D6322-2DD0-0F43-8B66-D33EE047BD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175058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776F387-7E92-3F49-B42B-078B8EE6DAB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86E4C1C-D9EC-3D49-9584-0F70A8794CE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8E0A12-D45B-DF4F-BEF5-E887535910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2087352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70AB84E-FC46-1F4B-B778-6B5508EA18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E631F4C-3D9C-CA4A-BAFF-44A94CCF06E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8DEEC7-77D7-EB4A-BCDD-E112D645BD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854570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5E2A40A-001D-B44D-8970-505B4AE45BA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8003358-D7D1-DA47-84CA-42CC861E27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506C2F-5039-D74B-BFB3-068CB93E89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4634555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82A8143-015B-0C4C-8626-59CF2FD4E44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F6E00BF-97B7-AA45-8593-6A9825D2416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98DFF-6C84-B845-826C-8DF2130928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8543420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1F9882ED-64C7-E541-9E3E-CF7E7CEF070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CA03946-2E4E-6643-8622-6CD0B0EA122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0F048C0-3687-CA40-B712-47F5CBBA8CA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6CF37617-BF4C-A14E-9BED-DDA611E4DA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935032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1061148-5E88-374E-9D4A-0DA9BC4AC4D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8AC2C9D-138C-5146-9E5B-3CDC1F0B20D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A83C88E-CFCC-6B43-8CD1-AE8053266B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599440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1E14E36-B55C-3840-8B63-A1F8F7DAFAB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E47F384-F59A-3242-BD3F-42B8D99E20C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339818A-3FA7-8443-8C95-443C721143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189092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78DD95F-21D5-484A-BCA0-FE20151928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3380807-693B-E548-946E-A28C05A5689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21CC03E-D18A-DA48-8B02-C068495F45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626743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C487CDFF-1700-E94D-B9B0-2C22151045C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D3CDFB28-FB92-2941-8113-9F2AB482696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D3A54CB-8AB7-5341-B4F5-07F05259E0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932076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64CF608-AEF7-E547-87B2-B48DB70F45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36728B4-9E7E-A241-9DBB-CE7C811E1FE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E65CC0B-098A-B744-BF90-88BDC770BC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06073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23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22.xml"/><Relationship Id="rId11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0.xml"/><Relationship Id="rId9" Type="http://schemas.openxmlformats.org/officeDocument/2006/relationships/slideLayout" Target="../slideLayouts/slideLayout125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7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51.xml"/><Relationship Id="rId2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140.xml"/><Relationship Id="rId6" Type="http://schemas.openxmlformats.org/officeDocument/2006/relationships/slideLayout" Target="../slideLayouts/slideLayout145.xml"/><Relationship Id="rId11" Type="http://schemas.openxmlformats.org/officeDocument/2006/relationships/slideLayout" Target="../slideLayouts/slideLayout150.xml"/><Relationship Id="rId5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49.xml"/><Relationship Id="rId4" Type="http://schemas.openxmlformats.org/officeDocument/2006/relationships/slideLayout" Target="../slideLayouts/slideLayout143.xml"/><Relationship Id="rId9" Type="http://schemas.openxmlformats.org/officeDocument/2006/relationships/slideLayout" Target="../slideLayouts/slideLayout148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4.xml"/><Relationship Id="rId7" Type="http://schemas.openxmlformats.org/officeDocument/2006/relationships/slideLayout" Target="../slideLayouts/slideLayout158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52.xml"/><Relationship Id="rId6" Type="http://schemas.openxmlformats.org/officeDocument/2006/relationships/slideLayout" Target="../slideLayouts/slideLayout157.xml"/><Relationship Id="rId11" Type="http://schemas.openxmlformats.org/officeDocument/2006/relationships/slideLayout" Target="../slideLayouts/slideLayout162.xml"/><Relationship Id="rId5" Type="http://schemas.openxmlformats.org/officeDocument/2006/relationships/slideLayout" Target="../slideLayouts/slideLayout156.xml"/><Relationship Id="rId10" Type="http://schemas.openxmlformats.org/officeDocument/2006/relationships/slideLayout" Target="../slideLayouts/slideLayout161.xml"/><Relationship Id="rId4" Type="http://schemas.openxmlformats.org/officeDocument/2006/relationships/slideLayout" Target="../slideLayouts/slideLayout155.xml"/><Relationship Id="rId9" Type="http://schemas.openxmlformats.org/officeDocument/2006/relationships/slideLayout" Target="../slideLayouts/slideLayout160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0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65.xml"/><Relationship Id="rId7" Type="http://schemas.openxmlformats.org/officeDocument/2006/relationships/slideLayout" Target="../slideLayouts/slideLayout169.xml"/><Relationship Id="rId12" Type="http://schemas.openxmlformats.org/officeDocument/2006/relationships/slideLayout" Target="../slideLayouts/slideLayout174.xml"/><Relationship Id="rId2" Type="http://schemas.openxmlformats.org/officeDocument/2006/relationships/slideLayout" Target="../slideLayouts/slideLayout164.xml"/><Relationship Id="rId1" Type="http://schemas.openxmlformats.org/officeDocument/2006/relationships/slideLayout" Target="../slideLayouts/slideLayout163.xml"/><Relationship Id="rId6" Type="http://schemas.openxmlformats.org/officeDocument/2006/relationships/slideLayout" Target="../slideLayouts/slideLayout168.xml"/><Relationship Id="rId11" Type="http://schemas.openxmlformats.org/officeDocument/2006/relationships/slideLayout" Target="../slideLayouts/slideLayout173.xml"/><Relationship Id="rId5" Type="http://schemas.openxmlformats.org/officeDocument/2006/relationships/slideLayout" Target="../slideLayouts/slideLayout167.xml"/><Relationship Id="rId10" Type="http://schemas.openxmlformats.org/officeDocument/2006/relationships/slideLayout" Target="../slideLayouts/slideLayout172.xml"/><Relationship Id="rId4" Type="http://schemas.openxmlformats.org/officeDocument/2006/relationships/slideLayout" Target="../slideLayouts/slideLayout166.xml"/><Relationship Id="rId9" Type="http://schemas.openxmlformats.org/officeDocument/2006/relationships/slideLayout" Target="../slideLayouts/slideLayout171.xml"/><Relationship Id="rId14" Type="http://schemas.openxmlformats.org/officeDocument/2006/relationships/image" Target="../media/image1.png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2.xml"/><Relationship Id="rId13" Type="http://schemas.openxmlformats.org/officeDocument/2006/relationships/theme" Target="../theme/theme16.xml"/><Relationship Id="rId3" Type="http://schemas.openxmlformats.org/officeDocument/2006/relationships/slideLayout" Target="../slideLayouts/slideLayout177.xml"/><Relationship Id="rId7" Type="http://schemas.openxmlformats.org/officeDocument/2006/relationships/slideLayout" Target="../slideLayouts/slideLayout181.xml"/><Relationship Id="rId12" Type="http://schemas.openxmlformats.org/officeDocument/2006/relationships/slideLayout" Target="../slideLayouts/slideLayout186.xml"/><Relationship Id="rId2" Type="http://schemas.openxmlformats.org/officeDocument/2006/relationships/slideLayout" Target="../slideLayouts/slideLayout176.xml"/><Relationship Id="rId1" Type="http://schemas.openxmlformats.org/officeDocument/2006/relationships/slideLayout" Target="../slideLayouts/slideLayout175.xml"/><Relationship Id="rId6" Type="http://schemas.openxmlformats.org/officeDocument/2006/relationships/slideLayout" Target="../slideLayouts/slideLayout180.xml"/><Relationship Id="rId11" Type="http://schemas.openxmlformats.org/officeDocument/2006/relationships/slideLayout" Target="../slideLayouts/slideLayout185.xml"/><Relationship Id="rId5" Type="http://schemas.openxmlformats.org/officeDocument/2006/relationships/slideLayout" Target="../slideLayouts/slideLayout179.xml"/><Relationship Id="rId10" Type="http://schemas.openxmlformats.org/officeDocument/2006/relationships/slideLayout" Target="../slideLayouts/slideLayout184.xml"/><Relationship Id="rId4" Type="http://schemas.openxmlformats.org/officeDocument/2006/relationships/slideLayout" Target="../slideLayouts/slideLayout178.xml"/><Relationship Id="rId9" Type="http://schemas.openxmlformats.org/officeDocument/2006/relationships/slideLayout" Target="../slideLayouts/slideLayout183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4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189.xml"/><Relationship Id="rId7" Type="http://schemas.openxmlformats.org/officeDocument/2006/relationships/slideLayout" Target="../slideLayouts/slideLayout193.xml"/><Relationship Id="rId12" Type="http://schemas.openxmlformats.org/officeDocument/2006/relationships/slideLayout" Target="../slideLayouts/slideLayout198.xml"/><Relationship Id="rId2" Type="http://schemas.openxmlformats.org/officeDocument/2006/relationships/slideLayout" Target="../slideLayouts/slideLayout188.xml"/><Relationship Id="rId1" Type="http://schemas.openxmlformats.org/officeDocument/2006/relationships/slideLayout" Target="../slideLayouts/slideLayout187.xml"/><Relationship Id="rId6" Type="http://schemas.openxmlformats.org/officeDocument/2006/relationships/slideLayout" Target="../slideLayouts/slideLayout192.xml"/><Relationship Id="rId11" Type="http://schemas.openxmlformats.org/officeDocument/2006/relationships/slideLayout" Target="../slideLayouts/slideLayout197.xml"/><Relationship Id="rId5" Type="http://schemas.openxmlformats.org/officeDocument/2006/relationships/slideLayout" Target="../slideLayouts/slideLayout191.xml"/><Relationship Id="rId10" Type="http://schemas.openxmlformats.org/officeDocument/2006/relationships/slideLayout" Target="../slideLayouts/slideLayout196.xml"/><Relationship Id="rId4" Type="http://schemas.openxmlformats.org/officeDocument/2006/relationships/slideLayout" Target="../slideLayouts/slideLayout190.xml"/><Relationship Id="rId9" Type="http://schemas.openxmlformats.org/officeDocument/2006/relationships/slideLayout" Target="../slideLayouts/slideLayout19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13" Type="http://schemas.openxmlformats.org/officeDocument/2006/relationships/theme" Target="../theme/theme20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slideLayout" Target="../slideLayouts/slideLayout232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Relationship Id="rId14" Type="http://schemas.openxmlformats.org/officeDocument/2006/relationships/image" Target="../media/image1.png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0.xml"/><Relationship Id="rId13" Type="http://schemas.openxmlformats.org/officeDocument/2006/relationships/theme" Target="../theme/theme21.xml"/><Relationship Id="rId3" Type="http://schemas.openxmlformats.org/officeDocument/2006/relationships/slideLayout" Target="../slideLayouts/slideLayout235.xml"/><Relationship Id="rId7" Type="http://schemas.openxmlformats.org/officeDocument/2006/relationships/slideLayout" Target="../slideLayouts/slideLayout239.xml"/><Relationship Id="rId12" Type="http://schemas.openxmlformats.org/officeDocument/2006/relationships/slideLayout" Target="../slideLayouts/slideLayout244.xml"/><Relationship Id="rId2" Type="http://schemas.openxmlformats.org/officeDocument/2006/relationships/slideLayout" Target="../slideLayouts/slideLayout234.xml"/><Relationship Id="rId1" Type="http://schemas.openxmlformats.org/officeDocument/2006/relationships/slideLayout" Target="../slideLayouts/slideLayout233.xml"/><Relationship Id="rId6" Type="http://schemas.openxmlformats.org/officeDocument/2006/relationships/slideLayout" Target="../slideLayouts/slideLayout238.xml"/><Relationship Id="rId11" Type="http://schemas.openxmlformats.org/officeDocument/2006/relationships/slideLayout" Target="../slideLayouts/slideLayout243.xml"/><Relationship Id="rId5" Type="http://schemas.openxmlformats.org/officeDocument/2006/relationships/slideLayout" Target="../slideLayouts/slideLayout237.xml"/><Relationship Id="rId10" Type="http://schemas.openxmlformats.org/officeDocument/2006/relationships/slideLayout" Target="../slideLayouts/slideLayout242.xml"/><Relationship Id="rId4" Type="http://schemas.openxmlformats.org/officeDocument/2006/relationships/slideLayout" Target="../slideLayouts/slideLayout236.xml"/><Relationship Id="rId9" Type="http://schemas.openxmlformats.org/officeDocument/2006/relationships/slideLayout" Target="../slideLayouts/slideLayout241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2.xml"/><Relationship Id="rId3" Type="http://schemas.openxmlformats.org/officeDocument/2006/relationships/slideLayout" Target="../slideLayouts/slideLayout247.xml"/><Relationship Id="rId7" Type="http://schemas.openxmlformats.org/officeDocument/2006/relationships/slideLayout" Target="../slideLayouts/slideLayout251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46.xml"/><Relationship Id="rId1" Type="http://schemas.openxmlformats.org/officeDocument/2006/relationships/slideLayout" Target="../slideLayouts/slideLayout245.xml"/><Relationship Id="rId6" Type="http://schemas.openxmlformats.org/officeDocument/2006/relationships/slideLayout" Target="../slideLayouts/slideLayout250.xml"/><Relationship Id="rId11" Type="http://schemas.openxmlformats.org/officeDocument/2006/relationships/slideLayout" Target="../slideLayouts/slideLayout255.xml"/><Relationship Id="rId5" Type="http://schemas.openxmlformats.org/officeDocument/2006/relationships/slideLayout" Target="../slideLayouts/slideLayout249.xml"/><Relationship Id="rId10" Type="http://schemas.openxmlformats.org/officeDocument/2006/relationships/slideLayout" Target="../slideLayouts/slideLayout254.xml"/><Relationship Id="rId4" Type="http://schemas.openxmlformats.org/officeDocument/2006/relationships/slideLayout" Target="../slideLayouts/slideLayout248.xml"/><Relationship Id="rId9" Type="http://schemas.openxmlformats.org/officeDocument/2006/relationships/slideLayout" Target="../slideLayouts/slideLayout253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8.xml"/><Relationship Id="rId7" Type="http://schemas.openxmlformats.org/officeDocument/2006/relationships/slideLayout" Target="../slideLayouts/slideLayout262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57.xml"/><Relationship Id="rId1" Type="http://schemas.openxmlformats.org/officeDocument/2006/relationships/slideLayout" Target="../slideLayouts/slideLayout256.xml"/><Relationship Id="rId6" Type="http://schemas.openxmlformats.org/officeDocument/2006/relationships/slideLayout" Target="../slideLayouts/slideLayout261.xml"/><Relationship Id="rId11" Type="http://schemas.openxmlformats.org/officeDocument/2006/relationships/slideLayout" Target="../slideLayouts/slideLayout266.xml"/><Relationship Id="rId5" Type="http://schemas.openxmlformats.org/officeDocument/2006/relationships/slideLayout" Target="../slideLayouts/slideLayout260.xml"/><Relationship Id="rId10" Type="http://schemas.openxmlformats.org/officeDocument/2006/relationships/slideLayout" Target="../slideLayouts/slideLayout265.xml"/><Relationship Id="rId4" Type="http://schemas.openxmlformats.org/officeDocument/2006/relationships/slideLayout" Target="../slideLayouts/slideLayout259.xml"/><Relationship Id="rId9" Type="http://schemas.openxmlformats.org/officeDocument/2006/relationships/slideLayout" Target="../slideLayouts/slideLayout264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4.xml"/><Relationship Id="rId3" Type="http://schemas.openxmlformats.org/officeDocument/2006/relationships/slideLayout" Target="../slideLayouts/slideLayout269.xml"/><Relationship Id="rId7" Type="http://schemas.openxmlformats.org/officeDocument/2006/relationships/slideLayout" Target="../slideLayouts/slideLayout273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68.xml"/><Relationship Id="rId1" Type="http://schemas.openxmlformats.org/officeDocument/2006/relationships/slideLayout" Target="../slideLayouts/slideLayout267.xml"/><Relationship Id="rId6" Type="http://schemas.openxmlformats.org/officeDocument/2006/relationships/slideLayout" Target="../slideLayouts/slideLayout272.xml"/><Relationship Id="rId11" Type="http://schemas.openxmlformats.org/officeDocument/2006/relationships/slideLayout" Target="../slideLayouts/slideLayout277.xml"/><Relationship Id="rId5" Type="http://schemas.openxmlformats.org/officeDocument/2006/relationships/slideLayout" Target="../slideLayouts/slideLayout271.xml"/><Relationship Id="rId10" Type="http://schemas.openxmlformats.org/officeDocument/2006/relationships/slideLayout" Target="../slideLayouts/slideLayout276.xml"/><Relationship Id="rId4" Type="http://schemas.openxmlformats.org/officeDocument/2006/relationships/slideLayout" Target="../slideLayouts/slideLayout270.xml"/><Relationship Id="rId9" Type="http://schemas.openxmlformats.org/officeDocument/2006/relationships/slideLayout" Target="../slideLayouts/slideLayout275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5.xml"/><Relationship Id="rId13" Type="http://schemas.openxmlformats.org/officeDocument/2006/relationships/theme" Target="../theme/theme25.xml"/><Relationship Id="rId3" Type="http://schemas.openxmlformats.org/officeDocument/2006/relationships/slideLayout" Target="../slideLayouts/slideLayout280.xml"/><Relationship Id="rId7" Type="http://schemas.openxmlformats.org/officeDocument/2006/relationships/slideLayout" Target="../slideLayouts/slideLayout284.xml"/><Relationship Id="rId12" Type="http://schemas.openxmlformats.org/officeDocument/2006/relationships/slideLayout" Target="../slideLayouts/slideLayout289.xml"/><Relationship Id="rId2" Type="http://schemas.openxmlformats.org/officeDocument/2006/relationships/slideLayout" Target="../slideLayouts/slideLayout279.xml"/><Relationship Id="rId1" Type="http://schemas.openxmlformats.org/officeDocument/2006/relationships/slideLayout" Target="../slideLayouts/slideLayout278.xml"/><Relationship Id="rId6" Type="http://schemas.openxmlformats.org/officeDocument/2006/relationships/slideLayout" Target="../slideLayouts/slideLayout283.xml"/><Relationship Id="rId11" Type="http://schemas.openxmlformats.org/officeDocument/2006/relationships/slideLayout" Target="../slideLayouts/slideLayout288.xml"/><Relationship Id="rId5" Type="http://schemas.openxmlformats.org/officeDocument/2006/relationships/slideLayout" Target="../slideLayouts/slideLayout282.xml"/><Relationship Id="rId10" Type="http://schemas.openxmlformats.org/officeDocument/2006/relationships/slideLayout" Target="../slideLayouts/slideLayout287.xml"/><Relationship Id="rId4" Type="http://schemas.openxmlformats.org/officeDocument/2006/relationships/slideLayout" Target="../slideLayouts/slideLayout281.xml"/><Relationship Id="rId9" Type="http://schemas.openxmlformats.org/officeDocument/2006/relationships/slideLayout" Target="../slideLayouts/slideLayout286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7.xml"/><Relationship Id="rId13" Type="http://schemas.openxmlformats.org/officeDocument/2006/relationships/theme" Target="../theme/theme26.xml"/><Relationship Id="rId3" Type="http://schemas.openxmlformats.org/officeDocument/2006/relationships/slideLayout" Target="../slideLayouts/slideLayout292.xml"/><Relationship Id="rId7" Type="http://schemas.openxmlformats.org/officeDocument/2006/relationships/slideLayout" Target="../slideLayouts/slideLayout296.xml"/><Relationship Id="rId12" Type="http://schemas.openxmlformats.org/officeDocument/2006/relationships/slideLayout" Target="../slideLayouts/slideLayout301.xml"/><Relationship Id="rId2" Type="http://schemas.openxmlformats.org/officeDocument/2006/relationships/slideLayout" Target="../slideLayouts/slideLayout291.xml"/><Relationship Id="rId1" Type="http://schemas.openxmlformats.org/officeDocument/2006/relationships/slideLayout" Target="../slideLayouts/slideLayout290.xml"/><Relationship Id="rId6" Type="http://schemas.openxmlformats.org/officeDocument/2006/relationships/slideLayout" Target="../slideLayouts/slideLayout295.xml"/><Relationship Id="rId11" Type="http://schemas.openxmlformats.org/officeDocument/2006/relationships/slideLayout" Target="../slideLayouts/slideLayout300.xml"/><Relationship Id="rId5" Type="http://schemas.openxmlformats.org/officeDocument/2006/relationships/slideLayout" Target="../slideLayouts/slideLayout294.xml"/><Relationship Id="rId10" Type="http://schemas.openxmlformats.org/officeDocument/2006/relationships/slideLayout" Target="../slideLayouts/slideLayout299.xml"/><Relationship Id="rId4" Type="http://schemas.openxmlformats.org/officeDocument/2006/relationships/slideLayout" Target="../slideLayouts/slideLayout293.xml"/><Relationship Id="rId9" Type="http://schemas.openxmlformats.org/officeDocument/2006/relationships/slideLayout" Target="../slideLayouts/slideLayout298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9.xml"/><Relationship Id="rId13" Type="http://schemas.openxmlformats.org/officeDocument/2006/relationships/theme" Target="../theme/theme27.xml"/><Relationship Id="rId3" Type="http://schemas.openxmlformats.org/officeDocument/2006/relationships/slideLayout" Target="../slideLayouts/slideLayout304.xml"/><Relationship Id="rId7" Type="http://schemas.openxmlformats.org/officeDocument/2006/relationships/slideLayout" Target="../slideLayouts/slideLayout308.xml"/><Relationship Id="rId12" Type="http://schemas.openxmlformats.org/officeDocument/2006/relationships/slideLayout" Target="../slideLayouts/slideLayout313.xml"/><Relationship Id="rId2" Type="http://schemas.openxmlformats.org/officeDocument/2006/relationships/slideLayout" Target="../slideLayouts/slideLayout303.xml"/><Relationship Id="rId1" Type="http://schemas.openxmlformats.org/officeDocument/2006/relationships/slideLayout" Target="../slideLayouts/slideLayout302.xml"/><Relationship Id="rId6" Type="http://schemas.openxmlformats.org/officeDocument/2006/relationships/slideLayout" Target="../slideLayouts/slideLayout307.xml"/><Relationship Id="rId11" Type="http://schemas.openxmlformats.org/officeDocument/2006/relationships/slideLayout" Target="../slideLayouts/slideLayout312.xml"/><Relationship Id="rId5" Type="http://schemas.openxmlformats.org/officeDocument/2006/relationships/slideLayout" Target="../slideLayouts/slideLayout306.xml"/><Relationship Id="rId10" Type="http://schemas.openxmlformats.org/officeDocument/2006/relationships/slideLayout" Target="../slideLayouts/slideLayout311.xml"/><Relationship Id="rId4" Type="http://schemas.openxmlformats.org/officeDocument/2006/relationships/slideLayout" Target="../slideLayouts/slideLayout305.xml"/><Relationship Id="rId9" Type="http://schemas.openxmlformats.org/officeDocument/2006/relationships/slideLayout" Target="../slideLayouts/slideLayout310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16.xml"/><Relationship Id="rId7" Type="http://schemas.openxmlformats.org/officeDocument/2006/relationships/slideLayout" Target="../slideLayouts/slideLayout320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315.xml"/><Relationship Id="rId1" Type="http://schemas.openxmlformats.org/officeDocument/2006/relationships/slideLayout" Target="../slideLayouts/slideLayout314.xml"/><Relationship Id="rId6" Type="http://schemas.openxmlformats.org/officeDocument/2006/relationships/slideLayout" Target="../slideLayouts/slideLayout319.xml"/><Relationship Id="rId11" Type="http://schemas.openxmlformats.org/officeDocument/2006/relationships/slideLayout" Target="../slideLayouts/slideLayout324.xml"/><Relationship Id="rId5" Type="http://schemas.openxmlformats.org/officeDocument/2006/relationships/slideLayout" Target="../slideLayouts/slideLayout318.xml"/><Relationship Id="rId10" Type="http://schemas.openxmlformats.org/officeDocument/2006/relationships/slideLayout" Target="../slideLayouts/slideLayout323.xml"/><Relationship Id="rId4" Type="http://schemas.openxmlformats.org/officeDocument/2006/relationships/slideLayout" Target="../slideLayouts/slideLayout317.xml"/><Relationship Id="rId9" Type="http://schemas.openxmlformats.org/officeDocument/2006/relationships/slideLayout" Target="../slideLayouts/slideLayout322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2.xml"/><Relationship Id="rId13" Type="http://schemas.openxmlformats.org/officeDocument/2006/relationships/theme" Target="../theme/theme29.xml"/><Relationship Id="rId3" Type="http://schemas.openxmlformats.org/officeDocument/2006/relationships/slideLayout" Target="../slideLayouts/slideLayout327.xml"/><Relationship Id="rId7" Type="http://schemas.openxmlformats.org/officeDocument/2006/relationships/slideLayout" Target="../slideLayouts/slideLayout331.xml"/><Relationship Id="rId12" Type="http://schemas.openxmlformats.org/officeDocument/2006/relationships/slideLayout" Target="../slideLayouts/slideLayout336.xml"/><Relationship Id="rId2" Type="http://schemas.openxmlformats.org/officeDocument/2006/relationships/slideLayout" Target="../slideLayouts/slideLayout326.xml"/><Relationship Id="rId1" Type="http://schemas.openxmlformats.org/officeDocument/2006/relationships/slideLayout" Target="../slideLayouts/slideLayout325.xml"/><Relationship Id="rId6" Type="http://schemas.openxmlformats.org/officeDocument/2006/relationships/slideLayout" Target="../slideLayouts/slideLayout330.xml"/><Relationship Id="rId11" Type="http://schemas.openxmlformats.org/officeDocument/2006/relationships/slideLayout" Target="../slideLayouts/slideLayout335.xml"/><Relationship Id="rId5" Type="http://schemas.openxmlformats.org/officeDocument/2006/relationships/slideLayout" Target="../slideLayouts/slideLayout329.xml"/><Relationship Id="rId10" Type="http://schemas.openxmlformats.org/officeDocument/2006/relationships/slideLayout" Target="../slideLayouts/slideLayout334.xml"/><Relationship Id="rId4" Type="http://schemas.openxmlformats.org/officeDocument/2006/relationships/slideLayout" Target="../slideLayouts/slideLayout328.xml"/><Relationship Id="rId9" Type="http://schemas.openxmlformats.org/officeDocument/2006/relationships/slideLayout" Target="../slideLayouts/slideLayout33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4.xml"/><Relationship Id="rId13" Type="http://schemas.openxmlformats.org/officeDocument/2006/relationships/theme" Target="../theme/theme30.xml"/><Relationship Id="rId3" Type="http://schemas.openxmlformats.org/officeDocument/2006/relationships/slideLayout" Target="../slideLayouts/slideLayout339.xml"/><Relationship Id="rId7" Type="http://schemas.openxmlformats.org/officeDocument/2006/relationships/slideLayout" Target="../slideLayouts/slideLayout343.xml"/><Relationship Id="rId12" Type="http://schemas.openxmlformats.org/officeDocument/2006/relationships/slideLayout" Target="../slideLayouts/slideLayout348.xml"/><Relationship Id="rId2" Type="http://schemas.openxmlformats.org/officeDocument/2006/relationships/slideLayout" Target="../slideLayouts/slideLayout338.xml"/><Relationship Id="rId1" Type="http://schemas.openxmlformats.org/officeDocument/2006/relationships/slideLayout" Target="../slideLayouts/slideLayout337.xml"/><Relationship Id="rId6" Type="http://schemas.openxmlformats.org/officeDocument/2006/relationships/slideLayout" Target="../slideLayouts/slideLayout342.xml"/><Relationship Id="rId11" Type="http://schemas.openxmlformats.org/officeDocument/2006/relationships/slideLayout" Target="../slideLayouts/slideLayout347.xml"/><Relationship Id="rId5" Type="http://schemas.openxmlformats.org/officeDocument/2006/relationships/slideLayout" Target="../slideLayouts/slideLayout341.xml"/><Relationship Id="rId10" Type="http://schemas.openxmlformats.org/officeDocument/2006/relationships/slideLayout" Target="../slideLayouts/slideLayout346.xml"/><Relationship Id="rId4" Type="http://schemas.openxmlformats.org/officeDocument/2006/relationships/slideLayout" Target="../slideLayouts/slideLayout340.xml"/><Relationship Id="rId9" Type="http://schemas.openxmlformats.org/officeDocument/2006/relationships/slideLayout" Target="../slideLayouts/slideLayout34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image" Target="../media/image1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slideLayout" Target="../slideLayouts/slideLayout105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228F25FD-DF31-3547-86C0-DC7B68A5ED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C642EC46-1305-734D-A022-8F441A0DC4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77E9D96-51B4-6D44-AFF7-5DDA60969F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95A4BB5E-0C01-7744-9138-11D511BB3C7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75009779-0FF3-C249-8BA4-23BB1B61B1E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36" r:id="rId1"/>
    <p:sldLayoutId id="2147485082" r:id="rId2"/>
    <p:sldLayoutId id="2147485083" r:id="rId3"/>
    <p:sldLayoutId id="2147485084" r:id="rId4"/>
    <p:sldLayoutId id="2147485085" r:id="rId5"/>
    <p:sldLayoutId id="2147485086" r:id="rId6"/>
    <p:sldLayoutId id="2147485087" r:id="rId7"/>
    <p:sldLayoutId id="2147485088" r:id="rId8"/>
    <p:sldLayoutId id="2147485089" r:id="rId9"/>
    <p:sldLayoutId id="2147485090" r:id="rId10"/>
    <p:sldLayoutId id="2147485091" r:id="rId11"/>
    <p:sldLayoutId id="214748509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1026">
            <a:extLst>
              <a:ext uri="{FF2B5EF4-FFF2-40B4-BE49-F238E27FC236}">
                <a16:creationId xmlns:a16="http://schemas.microsoft.com/office/drawing/2014/main" id="{6C86E069-1F88-0D4D-B10D-B427099759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92163" name="Rectangle 1027">
            <a:extLst>
              <a:ext uri="{FF2B5EF4-FFF2-40B4-BE49-F238E27FC236}">
                <a16:creationId xmlns:a16="http://schemas.microsoft.com/office/drawing/2014/main" id="{AC5044CB-1DE0-A14A-9C0C-F7CB6B4AA0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BB64C7-BC04-0845-BB89-18968FA3BB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8E5E69A-B874-2D4E-B0E7-BFD5A27486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69D3A370-A6CD-1048-A287-0F878980DC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2166" name="Line 1032">
            <a:extLst>
              <a:ext uri="{FF2B5EF4-FFF2-40B4-BE49-F238E27FC236}">
                <a16:creationId xmlns:a16="http://schemas.microsoft.com/office/drawing/2014/main" id="{7629AE1D-4BDD-B745-BCFA-629B69B2940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167" name="Line 1033">
            <a:extLst>
              <a:ext uri="{FF2B5EF4-FFF2-40B4-BE49-F238E27FC236}">
                <a16:creationId xmlns:a16="http://schemas.microsoft.com/office/drawing/2014/main" id="{68CA37E1-716C-FE47-B62B-747DDEFF114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87" r:id="rId1"/>
    <p:sldLayoutId id="2147485188" r:id="rId2"/>
    <p:sldLayoutId id="2147485189" r:id="rId3"/>
    <p:sldLayoutId id="2147485190" r:id="rId4"/>
    <p:sldLayoutId id="2147485191" r:id="rId5"/>
    <p:sldLayoutId id="2147485192" r:id="rId6"/>
    <p:sldLayoutId id="2147485193" r:id="rId7"/>
    <p:sldLayoutId id="2147485194" r:id="rId8"/>
    <p:sldLayoutId id="2147485195" r:id="rId9"/>
    <p:sldLayoutId id="2147485196" r:id="rId10"/>
    <p:sldLayoutId id="214748519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709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99" r:id="rId1"/>
    <p:sldLayoutId id="2147485200" r:id="rId2"/>
    <p:sldLayoutId id="2147485201" r:id="rId3"/>
    <p:sldLayoutId id="2147485202" r:id="rId4"/>
    <p:sldLayoutId id="2147485203" r:id="rId5"/>
    <p:sldLayoutId id="2147485204" r:id="rId6"/>
    <p:sldLayoutId id="2147485205" r:id="rId7"/>
    <p:sldLayoutId id="2147485206" r:id="rId8"/>
    <p:sldLayoutId id="2147485207" r:id="rId9"/>
    <p:sldLayoutId id="2147485208" r:id="rId10"/>
    <p:sldLayoutId id="2147485209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50C7FBDD-E441-CD4F-8D0B-986DA964BE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4C961336-C8C0-B349-AA8E-7AF2E55425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59B2321-3A35-4A4F-B784-F9EB82CDF06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03C6AB3-8E66-0C47-9AFC-E6BBCC85987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1D4941C2-832B-CE44-A6CD-6ECEF18066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84905974-26AA-1845-8C01-E86327ED24C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E18BF5C3-4749-A240-A740-B0558883607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641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11" r:id="rId1"/>
    <p:sldLayoutId id="2147485212" r:id="rId2"/>
    <p:sldLayoutId id="2147485213" r:id="rId3"/>
    <p:sldLayoutId id="2147485214" r:id="rId4"/>
    <p:sldLayoutId id="2147485215" r:id="rId5"/>
    <p:sldLayoutId id="2147485216" r:id="rId6"/>
    <p:sldLayoutId id="2147485217" r:id="rId7"/>
    <p:sldLayoutId id="2147485218" r:id="rId8"/>
    <p:sldLayoutId id="2147485219" r:id="rId9"/>
    <p:sldLayoutId id="2147485220" r:id="rId10"/>
    <p:sldLayoutId id="2147485221" r:id="rId11"/>
    <p:sldLayoutId id="214748522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026">
            <a:extLst>
              <a:ext uri="{FF2B5EF4-FFF2-40B4-BE49-F238E27FC236}">
                <a16:creationId xmlns:a16="http://schemas.microsoft.com/office/drawing/2014/main" id="{4E854AD0-07AF-574C-9BDB-79DB4AEDB9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5539" name="Rectangle 1027">
            <a:extLst>
              <a:ext uri="{FF2B5EF4-FFF2-40B4-BE49-F238E27FC236}">
                <a16:creationId xmlns:a16="http://schemas.microsoft.com/office/drawing/2014/main" id="{F6975604-6B00-AD40-A7CD-EF5C54F567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EF3A418-19BD-134B-B8CA-D76EC9B04FF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ABC51107-5402-494D-8F50-470289D1F4B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38AACB4F-0055-0A46-BCC6-CBA6E1E6F9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5542" name="Line 1032">
            <a:extLst>
              <a:ext uri="{FF2B5EF4-FFF2-40B4-BE49-F238E27FC236}">
                <a16:creationId xmlns:a16="http://schemas.microsoft.com/office/drawing/2014/main" id="{24C5F0D8-709C-5649-9C69-D5A0EDF0E5B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43" name="Line 1033">
            <a:extLst>
              <a:ext uri="{FF2B5EF4-FFF2-40B4-BE49-F238E27FC236}">
                <a16:creationId xmlns:a16="http://schemas.microsoft.com/office/drawing/2014/main" id="{AB054A0D-328E-A044-A1B6-4905FEDCB6B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01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24" r:id="rId1"/>
    <p:sldLayoutId id="2147485225" r:id="rId2"/>
    <p:sldLayoutId id="2147485226" r:id="rId3"/>
    <p:sldLayoutId id="2147485227" r:id="rId4"/>
    <p:sldLayoutId id="2147485228" r:id="rId5"/>
    <p:sldLayoutId id="2147485229" r:id="rId6"/>
    <p:sldLayoutId id="2147485230" r:id="rId7"/>
    <p:sldLayoutId id="2147485231" r:id="rId8"/>
    <p:sldLayoutId id="2147485232" r:id="rId9"/>
    <p:sldLayoutId id="2147485233" r:id="rId10"/>
    <p:sldLayoutId id="2147485234" r:id="rId11"/>
    <p:sldLayoutId id="214748523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5" charset="-128"/>
          <a:cs typeface="ＭＳ Ｐゴシック" pitchFamily="-105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5" charset="-128"/>
          <a:cs typeface="ＭＳ Ｐゴシック" pitchFamily="-105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5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5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5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5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67926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63164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500854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572862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71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37" r:id="rId1"/>
    <p:sldLayoutId id="2147485238" r:id="rId2"/>
    <p:sldLayoutId id="2147485239" r:id="rId3"/>
    <p:sldLayoutId id="2147485240" r:id="rId4"/>
    <p:sldLayoutId id="2147485241" r:id="rId5"/>
    <p:sldLayoutId id="2147485242" r:id="rId6"/>
    <p:sldLayoutId id="2147485243" r:id="rId7"/>
    <p:sldLayoutId id="2147485244" r:id="rId8"/>
    <p:sldLayoutId id="2147485245" r:id="rId9"/>
    <p:sldLayoutId id="2147485246" r:id="rId10"/>
    <p:sldLayoutId id="214748524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 eaLnBrk="1" hangingPunct="1"/>
            <a:fld id="{A7361BF2-EEC8-BD44-B1FF-0E6EA04503FC}" type="slidenum">
              <a:rPr lang="en-US" smtClean="0">
                <a:ea typeface="ＭＳ Ｐゴシック" charset="0"/>
                <a:cs typeface="Arial" charset="0"/>
              </a:rPr>
              <a:pPr eaLnBrk="1" hangingPunct="1"/>
              <a:t>‹#›</a:t>
            </a:fld>
            <a:endParaRPr lang="en-US">
              <a:ea typeface="ＭＳ Ｐゴシック" charset="0"/>
              <a:cs typeface="Arial" charset="0"/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solidFill>
                <a:srgbClr val="000000"/>
              </a:solidFill>
              <a:latin typeface="Arial" pitchFamily="34" charset="0"/>
              <a:ea typeface="ＭＳ Ｐゴシック" charset="0"/>
              <a:cs typeface="Arial" charset="0"/>
            </a:endParaRPr>
          </a:p>
        </p:txBody>
      </p:sp>
      <p:sp>
        <p:nvSpPr>
          <p:cNvPr id="100361" name="Line 1033"/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solidFill>
                <a:srgbClr val="000000"/>
              </a:solidFill>
              <a:latin typeface="Arial" pitchFamily="34" charset="0"/>
              <a:ea typeface="ＭＳ Ｐゴシック" charset="0"/>
              <a:cs typeface="Arial" charset="0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179512" y="6500854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312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49" r:id="rId1"/>
    <p:sldLayoutId id="2147485250" r:id="rId2"/>
    <p:sldLayoutId id="2147485251" r:id="rId3"/>
    <p:sldLayoutId id="2147485252" r:id="rId4"/>
    <p:sldLayoutId id="2147485253" r:id="rId5"/>
    <p:sldLayoutId id="2147485254" r:id="rId6"/>
    <p:sldLayoutId id="2147485255" r:id="rId7"/>
    <p:sldLayoutId id="2147485256" r:id="rId8"/>
    <p:sldLayoutId id="2147485257" r:id="rId9"/>
    <p:sldLayoutId id="2147485258" r:id="rId10"/>
    <p:sldLayoutId id="2147485259" r:id="rId11"/>
    <p:sldLayoutId id="214748526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5" charset="-128"/>
          <a:cs typeface="ＭＳ Ｐゴシック" pitchFamily="-105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5" charset="-128"/>
          <a:cs typeface="ＭＳ Ｐゴシック" pitchFamily="-105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5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5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5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5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BD7B2258-A8E4-1745-AE81-9146E94184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CADA187D-6030-F144-A542-C331FFF4B5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8083BBE5-AE0B-ED40-A454-97D930F37B5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287901D-0953-3E49-BE3E-9BEF5AE42E1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44CD22E2-D0D4-7445-B496-F2D3E7DC6902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EC98EB95-C383-9A49-BD21-023D076D02F5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3CCED3A5-331E-4D4D-BD82-B148490984C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161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62" r:id="rId1"/>
    <p:sldLayoutId id="2147485263" r:id="rId2"/>
    <p:sldLayoutId id="2147485264" r:id="rId3"/>
    <p:sldLayoutId id="2147485265" r:id="rId4"/>
    <p:sldLayoutId id="2147485266" r:id="rId5"/>
    <p:sldLayoutId id="2147485267" r:id="rId6"/>
    <p:sldLayoutId id="2147485268" r:id="rId7"/>
    <p:sldLayoutId id="2147485269" r:id="rId8"/>
    <p:sldLayoutId id="2147485270" r:id="rId9"/>
    <p:sldLayoutId id="2147485271" r:id="rId10"/>
    <p:sldLayoutId id="2147485272" r:id="rId11"/>
    <p:sldLayoutId id="2147485273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4339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7335F6-6954-3C40-A4A8-B5A9BB3542FD}" type="slidenum">
              <a:rPr lang="en-US"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0"/>
            </a:endParaRPr>
          </a:p>
        </p:txBody>
      </p:sp>
      <p:sp>
        <p:nvSpPr>
          <p:cNvPr id="14342" name="Line 1032"/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43" name="Line 1033"/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060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75" r:id="rId1"/>
    <p:sldLayoutId id="2147485276" r:id="rId2"/>
    <p:sldLayoutId id="2147485277" r:id="rId3"/>
    <p:sldLayoutId id="2147485278" r:id="rId4"/>
    <p:sldLayoutId id="2147485279" r:id="rId5"/>
    <p:sldLayoutId id="2147485280" r:id="rId6"/>
    <p:sldLayoutId id="2147485281" r:id="rId7"/>
    <p:sldLayoutId id="2147485282" r:id="rId8"/>
    <p:sldLayoutId id="2147485283" r:id="rId9"/>
    <p:sldLayoutId id="2147485284" r:id="rId10"/>
    <p:sldLayoutId id="2147485285" r:id="rId11"/>
    <p:sldLayoutId id="2147485286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Title Placeholder 1"/>
          <p:cNvSpPr>
            <a:spLocks noGrp="1"/>
          </p:cNvSpPr>
          <p:nvPr>
            <p:ph type="title"/>
          </p:nvPr>
        </p:nvSpPr>
        <p:spPr bwMode="auto">
          <a:xfrm>
            <a:off x="228600" y="152400"/>
            <a:ext cx="86868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1981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1219200"/>
            <a:ext cx="8686800" cy="55022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fld id="{04427566-1EA6-5D4B-A5C7-FD3E6A54EA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312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88" r:id="rId1"/>
    <p:sldLayoutId id="2147485289" r:id="rId2"/>
    <p:sldLayoutId id="2147485290" r:id="rId3"/>
    <p:sldLayoutId id="2147485291" r:id="rId4"/>
    <p:sldLayoutId id="2147485292" r:id="rId5"/>
    <p:sldLayoutId id="2147485293" r:id="rId6"/>
    <p:sldLayoutId id="2147485294" r:id="rId7"/>
    <p:sldLayoutId id="2147485295" r:id="rId8"/>
    <p:sldLayoutId id="2147485296" r:id="rId9"/>
    <p:sldLayoutId id="2147485297" r:id="rId10"/>
    <p:sldLayoutId id="2147485298" r:id="rId11"/>
  </p:sldLayoutIdLs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52401"/>
            <a:ext cx="8686800" cy="1066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219200"/>
            <a:ext cx="8686800" cy="55022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6609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00" r:id="rId1"/>
    <p:sldLayoutId id="2147485301" r:id="rId2"/>
    <p:sldLayoutId id="2147485302" r:id="rId3"/>
    <p:sldLayoutId id="2147485303" r:id="rId4"/>
    <p:sldLayoutId id="2147485304" r:id="rId5"/>
    <p:sldLayoutId id="2147485305" r:id="rId6"/>
    <p:sldLayoutId id="2147485306" r:id="rId7"/>
    <p:sldLayoutId id="2147485307" r:id="rId8"/>
    <p:sldLayoutId id="2147485308" r:id="rId9"/>
    <p:sldLayoutId id="2147485309" r:id="rId10"/>
    <p:sldLayoutId id="2147485310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2B6098C4-E198-4748-89F7-94BA69CA45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15544E81-9F4A-9C4C-96EB-584FCD7277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84474C4-284F-9440-A98C-FA4AB90F76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653E7E89-9F9B-F740-A030-C38912ADA09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EB20DAC2-BF5A-034D-9AF1-61B26A55BE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ED9840EA-A938-AB46-9999-78E8D5C84EE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772F0931-5D24-3F43-9665-ED16FF00D4C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4344" name="Picture 7" descr="safari.png">
            <a:extLst>
              <a:ext uri="{FF2B5EF4-FFF2-40B4-BE49-F238E27FC236}">
                <a16:creationId xmlns:a16="http://schemas.microsoft.com/office/drawing/2014/main" id="{25EABA79-D58E-B24E-8F82-D3459FCDF83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37" r:id="rId1"/>
    <p:sldLayoutId id="2147485093" r:id="rId2"/>
    <p:sldLayoutId id="2147485094" r:id="rId3"/>
    <p:sldLayoutId id="2147485095" r:id="rId4"/>
    <p:sldLayoutId id="2147485096" r:id="rId5"/>
    <p:sldLayoutId id="2147485097" r:id="rId6"/>
    <p:sldLayoutId id="2147485098" r:id="rId7"/>
    <p:sldLayoutId id="2147485099" r:id="rId8"/>
    <p:sldLayoutId id="2147485100" r:id="rId9"/>
    <p:sldLayoutId id="2147485101" r:id="rId10"/>
    <p:sldLayoutId id="2147485102" r:id="rId11"/>
    <p:sldLayoutId id="2147485103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3620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12" r:id="rId1"/>
    <p:sldLayoutId id="2147485313" r:id="rId2"/>
    <p:sldLayoutId id="2147485314" r:id="rId3"/>
    <p:sldLayoutId id="2147485315" r:id="rId4"/>
    <p:sldLayoutId id="2147485316" r:id="rId5"/>
    <p:sldLayoutId id="2147485317" r:id="rId6"/>
    <p:sldLayoutId id="2147485318" r:id="rId7"/>
    <p:sldLayoutId id="2147485319" r:id="rId8"/>
    <p:sldLayoutId id="2147485320" r:id="rId9"/>
    <p:sldLayoutId id="2147485321" r:id="rId10"/>
    <p:sldLayoutId id="2147485322" r:id="rId11"/>
    <p:sldLayoutId id="2147485323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B29D3FAD-4094-0E47-91C8-86FE2A7F26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2290286F-8795-6540-B359-C644F651C1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B69AE44-30B2-644D-BBA6-685BEAA6FA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85791098-1D7E-B748-801E-D3445F18842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946F2A59-BFF5-FD48-AA90-D6B4EAE7386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661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25" r:id="rId1"/>
    <p:sldLayoutId id="2147485326" r:id="rId2"/>
    <p:sldLayoutId id="2147485327" r:id="rId3"/>
    <p:sldLayoutId id="2147485328" r:id="rId4"/>
    <p:sldLayoutId id="2147485329" r:id="rId5"/>
    <p:sldLayoutId id="2147485330" r:id="rId6"/>
    <p:sldLayoutId id="2147485331" r:id="rId7"/>
    <p:sldLayoutId id="2147485332" r:id="rId8"/>
    <p:sldLayoutId id="2147485333" r:id="rId9"/>
    <p:sldLayoutId id="2147485334" r:id="rId10"/>
    <p:sldLayoutId id="2147485335" r:id="rId11"/>
    <p:sldLayoutId id="2147485336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221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38" r:id="rId1"/>
    <p:sldLayoutId id="2147485339" r:id="rId2"/>
    <p:sldLayoutId id="2147485340" r:id="rId3"/>
    <p:sldLayoutId id="2147485341" r:id="rId4"/>
    <p:sldLayoutId id="2147485342" r:id="rId5"/>
    <p:sldLayoutId id="2147485343" r:id="rId6"/>
    <p:sldLayoutId id="2147485344" r:id="rId7"/>
    <p:sldLayoutId id="2147485345" r:id="rId8"/>
    <p:sldLayoutId id="2147485346" r:id="rId9"/>
    <p:sldLayoutId id="2147485347" r:id="rId10"/>
    <p:sldLayoutId id="2147485348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321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50" r:id="rId1"/>
    <p:sldLayoutId id="2147485351" r:id="rId2"/>
    <p:sldLayoutId id="2147485352" r:id="rId3"/>
    <p:sldLayoutId id="2147485353" r:id="rId4"/>
    <p:sldLayoutId id="2147485354" r:id="rId5"/>
    <p:sldLayoutId id="2147485355" r:id="rId6"/>
    <p:sldLayoutId id="2147485356" r:id="rId7"/>
    <p:sldLayoutId id="2147485357" r:id="rId8"/>
    <p:sldLayoutId id="2147485358" r:id="rId9"/>
    <p:sldLayoutId id="2147485359" r:id="rId10"/>
    <p:sldLayoutId id="214748536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  <a:prstGeom prst="rect">
            <a:avLst/>
          </a:prstGeom>
        </p:spPr>
        <p:txBody>
          <a:bodyPr vert="horz" lIns="36576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1143000"/>
            <a:ext cx="88392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54369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62" r:id="rId1"/>
    <p:sldLayoutId id="2147485363" r:id="rId2"/>
    <p:sldLayoutId id="2147485364" r:id="rId3"/>
    <p:sldLayoutId id="2147485365" r:id="rId4"/>
    <p:sldLayoutId id="2147485366" r:id="rId5"/>
    <p:sldLayoutId id="2147485367" r:id="rId6"/>
    <p:sldLayoutId id="2147485368" r:id="rId7"/>
    <p:sldLayoutId id="2147485369" r:id="rId8"/>
    <p:sldLayoutId id="2147485370" r:id="rId9"/>
    <p:sldLayoutId id="2147485371" r:id="rId10"/>
    <p:sldLayoutId id="2147485372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400" b="1" kern="12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600" b="1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3200" b="1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b="1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b="1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400" b="1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1026">
            <a:extLst>
              <a:ext uri="{FF2B5EF4-FFF2-40B4-BE49-F238E27FC236}">
                <a16:creationId xmlns:a16="http://schemas.microsoft.com/office/drawing/2014/main" id="{D6517DEF-8782-9A4E-8214-F4ECBFE177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0291" name="Rectangle 1027">
            <a:extLst>
              <a:ext uri="{FF2B5EF4-FFF2-40B4-BE49-F238E27FC236}">
                <a16:creationId xmlns:a16="http://schemas.microsoft.com/office/drawing/2014/main" id="{CC50CB35-CD0E-664F-A1C2-05A890363F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031AE77D-7523-3647-BFC1-FFE05EDC34A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95EBF494-BEE8-5946-9939-58EECA4F69D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A1A905B9-E888-6B44-954D-0EB98DAB03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0294" name="Line 1032">
            <a:extLst>
              <a:ext uri="{FF2B5EF4-FFF2-40B4-BE49-F238E27FC236}">
                <a16:creationId xmlns:a16="http://schemas.microsoft.com/office/drawing/2014/main" id="{27FB46CC-A204-964A-8245-25F62D0F27D5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0295" name="Line 1033">
            <a:extLst>
              <a:ext uri="{FF2B5EF4-FFF2-40B4-BE49-F238E27FC236}">
                <a16:creationId xmlns:a16="http://schemas.microsoft.com/office/drawing/2014/main" id="{40733C2D-D9CD-6D45-BF94-EEE5E1C1037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63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74" r:id="rId1"/>
    <p:sldLayoutId id="2147485375" r:id="rId2"/>
    <p:sldLayoutId id="2147485376" r:id="rId3"/>
    <p:sldLayoutId id="2147485377" r:id="rId4"/>
    <p:sldLayoutId id="2147485378" r:id="rId5"/>
    <p:sldLayoutId id="2147485379" r:id="rId6"/>
    <p:sldLayoutId id="2147485380" r:id="rId7"/>
    <p:sldLayoutId id="2147485381" r:id="rId8"/>
    <p:sldLayoutId id="2147485382" r:id="rId9"/>
    <p:sldLayoutId id="2147485383" r:id="rId10"/>
    <p:sldLayoutId id="2147485384" r:id="rId11"/>
    <p:sldLayoutId id="214748538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B06F2C57-4446-8F4F-B2B1-78CF380DF1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C511AD13-C405-0F4C-B104-D4321AD102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770F645-B309-DC4C-BDD8-CE3AB5670E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254C000D-FB8C-C646-9340-1CCB9E4F329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D3EFA4D5-D09D-E645-B369-00B1E847D78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553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87" r:id="rId1"/>
    <p:sldLayoutId id="2147485388" r:id="rId2"/>
    <p:sldLayoutId id="2147485389" r:id="rId3"/>
    <p:sldLayoutId id="2147485390" r:id="rId4"/>
    <p:sldLayoutId id="2147485391" r:id="rId5"/>
    <p:sldLayoutId id="2147485392" r:id="rId6"/>
    <p:sldLayoutId id="2147485393" r:id="rId7"/>
    <p:sldLayoutId id="2147485394" r:id="rId8"/>
    <p:sldLayoutId id="2147485395" r:id="rId9"/>
    <p:sldLayoutId id="2147485396" r:id="rId10"/>
    <p:sldLayoutId id="2147485397" r:id="rId11"/>
    <p:sldLayoutId id="214748539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026">
            <a:extLst>
              <a:ext uri="{FF2B5EF4-FFF2-40B4-BE49-F238E27FC236}">
                <a16:creationId xmlns:a16="http://schemas.microsoft.com/office/drawing/2014/main" id="{07090A17-D2FD-6C43-8677-7B27B9A9FC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5539" name="Rectangle 1027">
            <a:extLst>
              <a:ext uri="{FF2B5EF4-FFF2-40B4-BE49-F238E27FC236}">
                <a16:creationId xmlns:a16="http://schemas.microsoft.com/office/drawing/2014/main" id="{AE0E0FF2-BA00-8145-9270-CABAF89C48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3A0F77C-4198-5F4B-A635-231322DC258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02C852AA-A1E8-8D4B-B4FB-6FB8486E1E9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8C8F1CD9-B4E3-8849-BE54-FB0DCFDAE2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5542" name="Line 1032">
            <a:extLst>
              <a:ext uri="{FF2B5EF4-FFF2-40B4-BE49-F238E27FC236}">
                <a16:creationId xmlns:a16="http://schemas.microsoft.com/office/drawing/2014/main" id="{B548B75C-24EC-F94C-9576-792B33E65B7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43" name="Line 1033">
            <a:extLst>
              <a:ext uri="{FF2B5EF4-FFF2-40B4-BE49-F238E27FC236}">
                <a16:creationId xmlns:a16="http://schemas.microsoft.com/office/drawing/2014/main" id="{C32356E3-7404-7D47-9950-AD2C3A0CE97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764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00" r:id="rId1"/>
    <p:sldLayoutId id="2147485401" r:id="rId2"/>
    <p:sldLayoutId id="2147485402" r:id="rId3"/>
    <p:sldLayoutId id="2147485403" r:id="rId4"/>
    <p:sldLayoutId id="2147485404" r:id="rId5"/>
    <p:sldLayoutId id="2147485405" r:id="rId6"/>
    <p:sldLayoutId id="2147485406" r:id="rId7"/>
    <p:sldLayoutId id="2147485407" r:id="rId8"/>
    <p:sldLayoutId id="2147485408" r:id="rId9"/>
    <p:sldLayoutId id="2147485409" r:id="rId10"/>
    <p:sldLayoutId id="2147485410" r:id="rId11"/>
    <p:sldLayoutId id="214748541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6DE260D9-D387-A94B-B0EA-C2193D10FC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A06E19EB-5185-894C-959D-781B4B1DA2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86275BE-EDAA-D741-BCB8-499952FF734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0EFDDA1-A506-734F-93A4-C095FE25E03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9599DE0E-CDF7-D34C-B005-92709AB15E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E92A042E-9260-E243-99DF-3F9C3E6EF88C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A0A20386-DB53-8748-8269-10785AFA421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8856" name="Picture 7" descr="safari.png">
            <a:extLst>
              <a:ext uri="{FF2B5EF4-FFF2-40B4-BE49-F238E27FC236}">
                <a16:creationId xmlns:a16="http://schemas.microsoft.com/office/drawing/2014/main" id="{307DFB9D-558F-564A-9EA0-4B1D2973246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5817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5" r:id="rId3"/>
    <p:sldLayoutId id="2147485416" r:id="rId4"/>
    <p:sldLayoutId id="2147485417" r:id="rId5"/>
    <p:sldLayoutId id="2147485418" r:id="rId6"/>
    <p:sldLayoutId id="2147485419" r:id="rId7"/>
    <p:sldLayoutId id="2147485420" r:id="rId8"/>
    <p:sldLayoutId id="2147485421" r:id="rId9"/>
    <p:sldLayoutId id="2147485422" r:id="rId10"/>
    <p:sldLayoutId id="2147485423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1026">
            <a:extLst>
              <a:ext uri="{FF2B5EF4-FFF2-40B4-BE49-F238E27FC236}">
                <a16:creationId xmlns:a16="http://schemas.microsoft.com/office/drawing/2014/main" id="{2DB3A1B8-AA52-B844-88B1-4D552C0D2D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4451" name="Rectangle 1027">
            <a:extLst>
              <a:ext uri="{FF2B5EF4-FFF2-40B4-BE49-F238E27FC236}">
                <a16:creationId xmlns:a16="http://schemas.microsoft.com/office/drawing/2014/main" id="{5EF6161E-B901-1B41-94DE-0A623F687F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005ADDD0-6EF3-F149-BC16-BD1A7EC9197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470F0BAC-EE9D-C348-94FB-A026AF52DE0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F0434BC-5649-FA47-80D2-DA33EF12D6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4454" name="Line 1032">
            <a:extLst>
              <a:ext uri="{FF2B5EF4-FFF2-40B4-BE49-F238E27FC236}">
                <a16:creationId xmlns:a16="http://schemas.microsoft.com/office/drawing/2014/main" id="{EB69A93E-80F9-DC40-A379-71B668B79A5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4455" name="Line 1033">
            <a:extLst>
              <a:ext uri="{FF2B5EF4-FFF2-40B4-BE49-F238E27FC236}">
                <a16:creationId xmlns:a16="http://schemas.microsoft.com/office/drawing/2014/main" id="{CB94B8D0-E8E8-9D45-ABAD-23E0987DE13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944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25" r:id="rId1"/>
    <p:sldLayoutId id="2147485426" r:id="rId2"/>
    <p:sldLayoutId id="2147485427" r:id="rId3"/>
    <p:sldLayoutId id="2147485428" r:id="rId4"/>
    <p:sldLayoutId id="2147485429" r:id="rId5"/>
    <p:sldLayoutId id="2147485430" r:id="rId6"/>
    <p:sldLayoutId id="2147485431" r:id="rId7"/>
    <p:sldLayoutId id="2147485432" r:id="rId8"/>
    <p:sldLayoutId id="2147485433" r:id="rId9"/>
    <p:sldLayoutId id="2147485434" r:id="rId10"/>
    <p:sldLayoutId id="2147485435" r:id="rId11"/>
    <p:sldLayoutId id="2147485436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26">
            <a:extLst>
              <a:ext uri="{FF2B5EF4-FFF2-40B4-BE49-F238E27FC236}">
                <a16:creationId xmlns:a16="http://schemas.microsoft.com/office/drawing/2014/main" id="{43CB9115-4B62-3C48-8354-4A1DAA0881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1027">
            <a:extLst>
              <a:ext uri="{FF2B5EF4-FFF2-40B4-BE49-F238E27FC236}">
                <a16:creationId xmlns:a16="http://schemas.microsoft.com/office/drawing/2014/main" id="{DB37CDD7-0AD1-3645-ADDB-8F97F4D369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E151CC-0722-8047-AC30-EFEB1C30778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C1391C51-FF32-6F4E-84BB-E2AE1EDBB8E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F09BD098-08A7-5E44-A48D-82D3349EEC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7654" name="Line 1032">
            <a:extLst>
              <a:ext uri="{FF2B5EF4-FFF2-40B4-BE49-F238E27FC236}">
                <a16:creationId xmlns:a16="http://schemas.microsoft.com/office/drawing/2014/main" id="{8F63FDFE-A33D-E844-ACB5-AA45C68E195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5" name="Line 1033">
            <a:extLst>
              <a:ext uri="{FF2B5EF4-FFF2-40B4-BE49-F238E27FC236}">
                <a16:creationId xmlns:a16="http://schemas.microsoft.com/office/drawing/2014/main" id="{2C55DED5-9126-B446-84F2-AD2303EEC93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7656" name="Picture 7" descr="safari.png">
            <a:extLst>
              <a:ext uri="{FF2B5EF4-FFF2-40B4-BE49-F238E27FC236}">
                <a16:creationId xmlns:a16="http://schemas.microsoft.com/office/drawing/2014/main" id="{4296F8F4-81D2-F748-8481-B9CAEAE7368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38" r:id="rId1"/>
    <p:sldLayoutId id="2147485139" r:id="rId2"/>
    <p:sldLayoutId id="2147485140" r:id="rId3"/>
    <p:sldLayoutId id="2147485141" r:id="rId4"/>
    <p:sldLayoutId id="2147485142" r:id="rId5"/>
    <p:sldLayoutId id="2147485143" r:id="rId6"/>
    <p:sldLayoutId id="2147485144" r:id="rId7"/>
    <p:sldLayoutId id="2147485145" r:id="rId8"/>
    <p:sldLayoutId id="2147485146" r:id="rId9"/>
    <p:sldLayoutId id="2147485147" r:id="rId10"/>
    <p:sldLayoutId id="2147485148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1026">
            <a:extLst>
              <a:ext uri="{FF2B5EF4-FFF2-40B4-BE49-F238E27FC236}">
                <a16:creationId xmlns:a16="http://schemas.microsoft.com/office/drawing/2014/main" id="{6622FDE0-DC27-B44C-BE5D-F28628B90A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9923" name="Rectangle 1027">
            <a:extLst>
              <a:ext uri="{FF2B5EF4-FFF2-40B4-BE49-F238E27FC236}">
                <a16:creationId xmlns:a16="http://schemas.microsoft.com/office/drawing/2014/main" id="{172F7F81-85AF-2C42-99BA-C0669F786F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4E64714-4F43-F74C-BEBD-29A6D5CE7C4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4113797-E1FB-1447-BB62-0063EA3EC30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B66A17A-6999-D042-B846-76B9F74C12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09926" name="Line 1032">
            <a:extLst>
              <a:ext uri="{FF2B5EF4-FFF2-40B4-BE49-F238E27FC236}">
                <a16:creationId xmlns:a16="http://schemas.microsoft.com/office/drawing/2014/main" id="{C112432B-01FF-0049-A17E-B98C5272D92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927" name="Line 1033">
            <a:extLst>
              <a:ext uri="{FF2B5EF4-FFF2-40B4-BE49-F238E27FC236}">
                <a16:creationId xmlns:a16="http://schemas.microsoft.com/office/drawing/2014/main" id="{8B8B0C62-2AE1-2942-B99D-F8777AF003F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342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38" r:id="rId1"/>
    <p:sldLayoutId id="2147485439" r:id="rId2"/>
    <p:sldLayoutId id="2147485440" r:id="rId3"/>
    <p:sldLayoutId id="2147485441" r:id="rId4"/>
    <p:sldLayoutId id="2147485442" r:id="rId5"/>
    <p:sldLayoutId id="2147485443" r:id="rId6"/>
    <p:sldLayoutId id="2147485444" r:id="rId7"/>
    <p:sldLayoutId id="2147485445" r:id="rId8"/>
    <p:sldLayoutId id="2147485446" r:id="rId9"/>
    <p:sldLayoutId id="2147485447" r:id="rId10"/>
    <p:sldLayoutId id="2147485448" r:id="rId11"/>
    <p:sldLayoutId id="2147485449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AF2CEC-AA56-0D48-A242-620685F7C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9939" name="Text Placeholder 2">
            <a:extLst>
              <a:ext uri="{FF2B5EF4-FFF2-40B4-BE49-F238E27FC236}">
                <a16:creationId xmlns:a16="http://schemas.microsoft.com/office/drawing/2014/main" id="{9EED18B7-BC43-2F4E-804F-BCD36C00D17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3825" y="1250950"/>
            <a:ext cx="8897938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6D783-1CAB-2848-BBBF-4603BEC920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3825" y="6543675"/>
            <a:ext cx="1820863" cy="228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 smtClean="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2A88CE-E999-B740-A41B-20549F7D6CD1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10F0C-FBDB-4547-9CEF-3417F15B4B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49525" y="6543675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50" cap="all" baseline="0">
                <a:solidFill>
                  <a:prstClr val="black">
                    <a:alpha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3930EBA-A110-5943-A601-3E892D3E69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24675" y="6456363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CA6EB33-055F-A048-9FB4-77E2B04709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49" r:id="rId1"/>
    <p:sldLayoutId id="2147485150" r:id="rId2"/>
    <p:sldLayoutId id="2147485151" r:id="rId3"/>
    <p:sldLayoutId id="2147485152" r:id="rId4"/>
    <p:sldLayoutId id="2147485153" r:id="rId5"/>
    <p:sldLayoutId id="2147485154" r:id="rId6"/>
    <p:sldLayoutId id="2147485155" r:id="rId7"/>
    <p:sldLayoutId id="2147485156" r:id="rId8"/>
    <p:sldLayoutId id="2147485157" r:id="rId9"/>
    <p:sldLayoutId id="2147485158" r:id="rId10"/>
    <p:sldLayoutId id="2147485159" r:id="rId11"/>
    <p:sldLayoutId id="2147485160" r:id="rId12"/>
  </p:sldLayoutIdLst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kern="1200" spc="-12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182563" indent="-182563" algn="l" rtl="0" eaLnBrk="0" fontAlgn="base" hangingPunct="0">
        <a:lnSpc>
          <a:spcPct val="85000"/>
        </a:lnSpc>
        <a:spcBef>
          <a:spcPts val="1300"/>
        </a:spcBef>
        <a:spcAft>
          <a:spcPct val="0"/>
        </a:spcAft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365125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547688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73025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91440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CF1184CB-F4AF-F44E-9168-7DA2B452A5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3251" name="Rectangle 1027">
            <a:extLst>
              <a:ext uri="{FF2B5EF4-FFF2-40B4-BE49-F238E27FC236}">
                <a16:creationId xmlns:a16="http://schemas.microsoft.com/office/drawing/2014/main" id="{1127F27D-B8E6-424C-9932-92252220E5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A5DE035-3F58-8243-BB65-70E157F4F73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2C86960-30F1-004A-BE4E-C032E351B4F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DED9AA42-6004-8B45-998E-37BAC498B5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3254" name="Line 1032">
            <a:extLst>
              <a:ext uri="{FF2B5EF4-FFF2-40B4-BE49-F238E27FC236}">
                <a16:creationId xmlns:a16="http://schemas.microsoft.com/office/drawing/2014/main" id="{EA36E2A4-D3D1-214B-94E8-09B4061ADD6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Line 1033">
            <a:extLst>
              <a:ext uri="{FF2B5EF4-FFF2-40B4-BE49-F238E27FC236}">
                <a16:creationId xmlns:a16="http://schemas.microsoft.com/office/drawing/2014/main" id="{62E991E0-10A8-BA49-A2B7-2BC48E2A653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3256" name="Picture 7" descr="safari.png">
            <a:extLst>
              <a:ext uri="{FF2B5EF4-FFF2-40B4-BE49-F238E27FC236}">
                <a16:creationId xmlns:a16="http://schemas.microsoft.com/office/drawing/2014/main" id="{CFD54D74-3463-3143-92AE-CB4ADB1925E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61" r:id="rId1"/>
    <p:sldLayoutId id="2147485162" r:id="rId2"/>
    <p:sldLayoutId id="2147485163" r:id="rId3"/>
    <p:sldLayoutId id="2147485164" r:id="rId4"/>
    <p:sldLayoutId id="2147485165" r:id="rId5"/>
    <p:sldLayoutId id="2147485166" r:id="rId6"/>
    <p:sldLayoutId id="2147485167" r:id="rId7"/>
    <p:sldLayoutId id="2147485168" r:id="rId8"/>
    <p:sldLayoutId id="2147485169" r:id="rId9"/>
    <p:sldLayoutId id="2147485170" r:id="rId10"/>
    <p:sldLayoutId id="2147485171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026">
            <a:extLst>
              <a:ext uri="{FF2B5EF4-FFF2-40B4-BE49-F238E27FC236}">
                <a16:creationId xmlns:a16="http://schemas.microsoft.com/office/drawing/2014/main" id="{D1C9EC3F-C554-C645-BEED-DA050A7071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5539" name="Rectangle 1027">
            <a:extLst>
              <a:ext uri="{FF2B5EF4-FFF2-40B4-BE49-F238E27FC236}">
                <a16:creationId xmlns:a16="http://schemas.microsoft.com/office/drawing/2014/main" id="{39177F69-83A0-3A4C-9894-9B9199501B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3A0F77C-4198-5F4B-A635-231322DC258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02C852AA-A1E8-8D4B-B4FB-6FB8486E1E9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ECC61133-7B63-6F45-9285-A3A983BBE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5542" name="Line 1032">
            <a:extLst>
              <a:ext uri="{FF2B5EF4-FFF2-40B4-BE49-F238E27FC236}">
                <a16:creationId xmlns:a16="http://schemas.microsoft.com/office/drawing/2014/main" id="{51358CB0-C01E-DD4B-A2A6-5FA85A389AF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43" name="Line 1033">
            <a:extLst>
              <a:ext uri="{FF2B5EF4-FFF2-40B4-BE49-F238E27FC236}">
                <a16:creationId xmlns:a16="http://schemas.microsoft.com/office/drawing/2014/main" id="{4C0B7545-2670-614B-8CDE-F2E935AE28D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72" r:id="rId1"/>
    <p:sldLayoutId id="2147485104" r:id="rId2"/>
    <p:sldLayoutId id="2147485105" r:id="rId3"/>
    <p:sldLayoutId id="2147485106" r:id="rId4"/>
    <p:sldLayoutId id="2147485107" r:id="rId5"/>
    <p:sldLayoutId id="2147485108" r:id="rId6"/>
    <p:sldLayoutId id="2147485109" r:id="rId7"/>
    <p:sldLayoutId id="2147485110" r:id="rId8"/>
    <p:sldLayoutId id="2147485111" r:id="rId9"/>
    <p:sldLayoutId id="2147485112" r:id="rId10"/>
    <p:sldLayoutId id="2147485113" r:id="rId11"/>
    <p:sldLayoutId id="214748511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1026">
            <a:extLst>
              <a:ext uri="{FF2B5EF4-FFF2-40B4-BE49-F238E27FC236}">
                <a16:creationId xmlns:a16="http://schemas.microsoft.com/office/drawing/2014/main" id="{69248EF4-3E69-B545-A84A-3629A8EF2D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49859" name="Rectangle 1027">
            <a:extLst>
              <a:ext uri="{FF2B5EF4-FFF2-40B4-BE49-F238E27FC236}">
                <a16:creationId xmlns:a16="http://schemas.microsoft.com/office/drawing/2014/main" id="{76028715-7B83-A94D-8964-AD03F51D66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E98DCC22-FAD6-A244-9758-A06739651DC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8BD0DCB-AF21-E243-BA84-578BB306200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80C0A34F-326B-4141-AEB1-5680B50808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49862" name="Line 1032">
            <a:extLst>
              <a:ext uri="{FF2B5EF4-FFF2-40B4-BE49-F238E27FC236}">
                <a16:creationId xmlns:a16="http://schemas.microsoft.com/office/drawing/2014/main" id="{5882E6FE-A590-4046-970B-5C757A356BB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9863" name="Line 1033">
            <a:extLst>
              <a:ext uri="{FF2B5EF4-FFF2-40B4-BE49-F238E27FC236}">
                <a16:creationId xmlns:a16="http://schemas.microsoft.com/office/drawing/2014/main" id="{0DDADD4F-5184-5647-B349-2A12A9A3454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49864" name="Picture 7" descr="safari.png">
            <a:extLst>
              <a:ext uri="{FF2B5EF4-FFF2-40B4-BE49-F238E27FC236}">
                <a16:creationId xmlns:a16="http://schemas.microsoft.com/office/drawing/2014/main" id="{6FA29B0F-0D97-7048-8D55-3A8259A540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73" r:id="rId1"/>
    <p:sldLayoutId id="2147485115" r:id="rId2"/>
    <p:sldLayoutId id="2147485116" r:id="rId3"/>
    <p:sldLayoutId id="2147485117" r:id="rId4"/>
    <p:sldLayoutId id="2147485118" r:id="rId5"/>
    <p:sldLayoutId id="2147485119" r:id="rId6"/>
    <p:sldLayoutId id="2147485120" r:id="rId7"/>
    <p:sldLayoutId id="2147485121" r:id="rId8"/>
    <p:sldLayoutId id="2147485122" r:id="rId9"/>
    <p:sldLayoutId id="2147485123" r:id="rId10"/>
    <p:sldLayoutId id="2147485124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4D108D21-27D8-5040-89FB-657DA39C6D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DEC7E247-D860-A94C-A3E7-CC7FD22C42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E005010D-8881-E842-9FB3-66D00624A68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CB5A692-781F-D848-941D-83CEF499892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CFEB4B28-3DA1-374F-BDCE-3AC8EA9F41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D59C1FA5-D154-634C-88A6-26DF280E36C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989F8601-0DB1-E34D-9653-5843E77074B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8856" name="Picture 7" descr="safari.png">
            <a:extLst>
              <a:ext uri="{FF2B5EF4-FFF2-40B4-BE49-F238E27FC236}">
                <a16:creationId xmlns:a16="http://schemas.microsoft.com/office/drawing/2014/main" id="{4DE101C2-0672-A64A-AD31-9CBCFA1BC19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74" r:id="rId1"/>
    <p:sldLayoutId id="2147485125" r:id="rId2"/>
    <p:sldLayoutId id="2147485126" r:id="rId3"/>
    <p:sldLayoutId id="2147485127" r:id="rId4"/>
    <p:sldLayoutId id="2147485128" r:id="rId5"/>
    <p:sldLayoutId id="2147485129" r:id="rId6"/>
    <p:sldLayoutId id="2147485130" r:id="rId7"/>
    <p:sldLayoutId id="2147485131" r:id="rId8"/>
    <p:sldLayoutId id="2147485132" r:id="rId9"/>
    <p:sldLayoutId id="2147485133" r:id="rId10"/>
    <p:sldLayoutId id="2147485134" r:id="rId11"/>
    <p:sldLayoutId id="214748513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1026">
            <a:extLst>
              <a:ext uri="{FF2B5EF4-FFF2-40B4-BE49-F238E27FC236}">
                <a16:creationId xmlns:a16="http://schemas.microsoft.com/office/drawing/2014/main" id="{A99CF3C1-FFF8-224D-84C4-9B289386A2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50883" name="Rectangle 1027">
            <a:extLst>
              <a:ext uri="{FF2B5EF4-FFF2-40B4-BE49-F238E27FC236}">
                <a16:creationId xmlns:a16="http://schemas.microsoft.com/office/drawing/2014/main" id="{5C7E6E4E-C7B3-2540-8F0F-AFFAEE40BA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0FA1013F-3371-4A42-AC9B-7115D82FA14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D7D32AB-3C3B-3D41-9C75-4BED7A65E99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DFF1F53-C54F-9F4D-ACAF-E82DB3D61D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50886" name="Line 1032">
            <a:extLst>
              <a:ext uri="{FF2B5EF4-FFF2-40B4-BE49-F238E27FC236}">
                <a16:creationId xmlns:a16="http://schemas.microsoft.com/office/drawing/2014/main" id="{A7C105B9-4214-494B-8895-890E6E9E790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0887" name="Line 1033">
            <a:extLst>
              <a:ext uri="{FF2B5EF4-FFF2-40B4-BE49-F238E27FC236}">
                <a16:creationId xmlns:a16="http://schemas.microsoft.com/office/drawing/2014/main" id="{C0C12D6B-ACCF-9A45-AE7D-8068E22D5BE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50888" name="Picture 7" descr="safari.png">
            <a:extLst>
              <a:ext uri="{FF2B5EF4-FFF2-40B4-BE49-F238E27FC236}">
                <a16:creationId xmlns:a16="http://schemas.microsoft.com/office/drawing/2014/main" id="{1AC91278-0D37-F043-A9D2-7E3E7089E00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75" r:id="rId1"/>
    <p:sldLayoutId id="2147485176" r:id="rId2"/>
    <p:sldLayoutId id="2147485177" r:id="rId3"/>
    <p:sldLayoutId id="2147485178" r:id="rId4"/>
    <p:sldLayoutId id="2147485179" r:id="rId5"/>
    <p:sldLayoutId id="2147485180" r:id="rId6"/>
    <p:sldLayoutId id="2147485181" r:id="rId7"/>
    <p:sldLayoutId id="2147485182" r:id="rId8"/>
    <p:sldLayoutId id="2147485183" r:id="rId9"/>
    <p:sldLayoutId id="2147485184" r:id="rId10"/>
    <p:sldLayoutId id="2147485185" r:id="rId11"/>
    <p:sldLayoutId id="2147485186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9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9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0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9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91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1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91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91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1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5.png"/><Relationship Id="rId7" Type="http://schemas.openxmlformats.org/officeDocument/2006/relationships/image" Target="../media/image6.pn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91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Relationship Id="rId9" Type="http://schemas.openxmlformats.org/officeDocument/2006/relationships/image" Target="../media/image98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91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1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15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15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15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15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15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Ucp0TTmvqOE?t=4236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9.xml"/><Relationship Id="rId4" Type="http://schemas.openxmlformats.org/officeDocument/2006/relationships/image" Target="../media/image20.tiff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9.xml"/><Relationship Id="rId5" Type="http://schemas.openxmlformats.org/officeDocument/2006/relationships/hyperlink" Target="https://www.cerebras.net/cerebras-wafer-scale-engine-why-we-need-big-chips-for-deep-learning/" TargetMode="External"/><Relationship Id="rId4" Type="http://schemas.openxmlformats.org/officeDocument/2006/relationships/hyperlink" Target="https://www.anandtech.com/show/14758/hot-chips-31-live-blogs-cerebras-wafer-scale-deep-learning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1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91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1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1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5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hyperlink" Target="mailto:omutlu@gmail.com" TargetMode="External"/><Relationship Id="rId2" Type="http://schemas.openxmlformats.org/officeDocument/2006/relationships/hyperlink" Target="https://people.inf.ethz.ch/omutlu/" TargetMode="Externa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2.png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8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8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8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40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hyperlink" Target="mailto:digitaltechnik@lists.inf.ethz.ch" TargetMode="External"/><Relationship Id="rId1" Type="http://schemas.openxmlformats.org/officeDocument/2006/relationships/slideLayout" Target="../slideLayouts/slideLayout338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hyperlink" Target="https://safari.ethz.ch/digitaltechnik/" TargetMode="External"/><Relationship Id="rId1" Type="http://schemas.openxmlformats.org/officeDocument/2006/relationships/slideLayout" Target="../slideLayouts/slideLayout338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hyperlink" Target="https://safari.ethz.ch/digitaltechnik/spring2020/doku.php?id=labs" TargetMode="External"/><Relationship Id="rId1" Type="http://schemas.openxmlformats.org/officeDocument/2006/relationships/slideLayout" Target="../slideLayouts/slideLayout338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hyperlink" Target="https://moodle-app2.let.ethz.ch/mod/feedback/view.php?id=418396" TargetMode="External"/><Relationship Id="rId2" Type="http://schemas.openxmlformats.org/officeDocument/2006/relationships/hyperlink" Target="https://moodle-app2.let.ethz.ch/mod/choicegroup/view.php?id=412173" TargetMode="External"/><Relationship Id="rId1" Type="http://schemas.openxmlformats.org/officeDocument/2006/relationships/slideLayout" Target="../slideLayouts/slideLayout338.xml"/><Relationship Id="rId4" Type="http://schemas.openxmlformats.org/officeDocument/2006/relationships/hyperlink" Target="https://moodle-app2.let.ethz.ch/mod/choice/view.php?id=412175" TargetMode="Externa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hyperlink" Target="https://safari.ethz.ch/digitaltechnik/spring2020/doku.php?id=exams" TargetMode="External"/><Relationship Id="rId1" Type="http://schemas.openxmlformats.org/officeDocument/2006/relationships/slideLayout" Target="../slideLayouts/slideLayout338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s.virginia.edu/~robins/YouAndYourResearch.html" TargetMode="External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utlu@gmail.com" TargetMode="External"/><Relationship Id="rId2" Type="http://schemas.openxmlformats.org/officeDocument/2006/relationships/hyperlink" Target="https://people.inf.ethz.ch/omutlu/" TargetMode="External"/><Relationship Id="rId1" Type="http://schemas.openxmlformats.org/officeDocument/2006/relationships/slideLayout" Target="../slideLayouts/slideLayout141.xml"/><Relationship Id="rId5" Type="http://schemas.openxmlformats.org/officeDocument/2006/relationships/image" Target="../media/image2.png"/><Relationship Id="rId4" Type="http://schemas.openxmlformats.org/officeDocument/2006/relationships/hyperlink" Target="https://people.inf.ethz.ch/omutlu/projects.htm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Ucp0TTmvqOE?t=4236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9.xml"/><Relationship Id="rId4" Type="http://schemas.openxmlformats.org/officeDocument/2006/relationships/image" Target="../media/image20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microsoft.com/office/2007/relationships/hdphoto" Target="../media/hdphoto1.wdp"/><Relationship Id="rId9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oragereview.com/intel_optane_dc_persistent_memory_module_pmm" TargetMode="External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1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isca09.cs.columbia.edu/" TargetMode="External"/><Relationship Id="rId2" Type="http://schemas.openxmlformats.org/officeDocument/2006/relationships/hyperlink" Target="http://users.ece.cmu.edu/~omutlu/pub/pcm_isca09.pdf" TargetMode="External"/><Relationship Id="rId1" Type="http://schemas.openxmlformats.org/officeDocument/2006/relationships/slideLayout" Target="../slideLayouts/slideLayout164.xml"/><Relationship Id="rId5" Type="http://schemas.openxmlformats.org/officeDocument/2006/relationships/image" Target="../media/image22.png"/><Relationship Id="rId4" Type="http://schemas.openxmlformats.org/officeDocument/2006/relationships/hyperlink" Target="http://users.ece.cmu.edu/~omutlu/pub/lee_isca09_talk.pdf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puter.org/micro/" TargetMode="External"/><Relationship Id="rId2" Type="http://schemas.openxmlformats.org/officeDocument/2006/relationships/hyperlink" Target="https://users.ece.cmu.edu/~omutlu/pub/pcm_ieee_micro10.pdf" TargetMode="External"/><Relationship Id="rId1" Type="http://schemas.openxmlformats.org/officeDocument/2006/relationships/slideLayout" Target="../slideLayouts/slideLayout164.xml"/><Relationship Id="rId4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9.xml"/><Relationship Id="rId5" Type="http://schemas.openxmlformats.org/officeDocument/2006/relationships/hyperlink" Target="https://www.cerebras.net/cerebras-wafer-scale-engine-why-we-need-big-chips-for-deep-learning/" TargetMode="External"/><Relationship Id="rId4" Type="http://schemas.openxmlformats.org/officeDocument/2006/relationships/hyperlink" Target="https://www.anandtech.com/show/14758/hot-chips-31-live-blogs-cerebras-wafer-scale-deep-learning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andtech.com/show/14750/hot-chips-31-analysis-inmemory-processing-by-upmem" TargetMode="External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129.xml"/><Relationship Id="rId5" Type="http://schemas.openxmlformats.org/officeDocument/2006/relationships/hyperlink" Target="https://www.upmem.com/video-upmem-presenting-its-true-processing-in-memory-solution-hot-chips-2019/" TargetMode="External"/><Relationship Id="rId4" Type="http://schemas.openxmlformats.org/officeDocument/2006/relationships/image" Target="../media/image26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ce.cmu.edu/calcm/isca2015/" TargetMode="External"/><Relationship Id="rId2" Type="http://schemas.openxmlformats.org/officeDocument/2006/relationships/hyperlink" Target="http://users.ece.cmu.edu/~omutlu/pub/tesseract-pim-architecture-for-graph-processing_isca15.pdf" TargetMode="External"/><Relationship Id="rId1" Type="http://schemas.openxmlformats.org/officeDocument/2006/relationships/slideLayout" Target="../slideLayouts/slideLayout257.xml"/><Relationship Id="rId6" Type="http://schemas.openxmlformats.org/officeDocument/2006/relationships/image" Target="../media/image27.png"/><Relationship Id="rId5" Type="http://schemas.openxmlformats.org/officeDocument/2006/relationships/hyperlink" Target="http://users.ece.cmu.edu/~omutlu/pub/tesseract-pim-architecture-for-graph-processing_isca15-lightning-talk.pdf" TargetMode="External"/><Relationship Id="rId4" Type="http://schemas.openxmlformats.org/officeDocument/2006/relationships/hyperlink" Target="http://users.ece.cmu.edu/~omutlu/pub/tesseract-pim-architecture-for-graph-processing_isca15-talk.pdf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splos2018.org/" TargetMode="External"/><Relationship Id="rId2" Type="http://schemas.openxmlformats.org/officeDocument/2006/relationships/hyperlink" Target="https://people.inf.ethz.ch/omutlu/pub/Google-consumer-workloads-data-movement-and-PIM_asplos18.pdf" TargetMode="External"/><Relationship Id="rId1" Type="http://schemas.openxmlformats.org/officeDocument/2006/relationships/slideLayout" Target="../slideLayouts/slideLayout257.xml"/><Relationship Id="rId4" Type="http://schemas.openxmlformats.org/officeDocument/2006/relationships/image" Target="../media/image28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Ucp0TTmvqOE?t=4236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9.xml"/><Relationship Id="rId4" Type="http://schemas.openxmlformats.org/officeDocument/2006/relationships/image" Target="../media/image20.tif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17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7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7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basicmi.github.io/AI-Chip/" TargetMode="External"/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1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8.xml"/><Relationship Id="rId4" Type="http://schemas.openxmlformats.org/officeDocument/2006/relationships/image" Target="../media/image3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8.xml"/><Relationship Id="rId5" Type="http://schemas.openxmlformats.org/officeDocument/2006/relationships/image" Target="../media/image37.png"/><Relationship Id="rId4" Type="http://schemas.openxmlformats.org/officeDocument/2006/relationships/image" Target="../media/image3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users.ece.cmu.edu/~omutlu/pub/dram-row-hammer_isca14.pdf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1.xml"/><Relationship Id="rId5" Type="http://schemas.openxmlformats.org/officeDocument/2006/relationships/hyperlink" Target="http://users.ece.cmu.edu/~omutlu/pub/dram-row-hammer_isca14.pdf" TargetMode="External"/><Relationship Id="rId4" Type="http://schemas.microsoft.com/office/2007/relationships/hdphoto" Target="../media/hdphoto1.wdp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hyperlink" Target="https://people.inf.ethz.ch/omutlu/pub/dram-row-hammer_kim_lightning-talk_isca14.pdf" TargetMode="External"/><Relationship Id="rId3" Type="http://schemas.openxmlformats.org/officeDocument/2006/relationships/hyperlink" Target="https://people.inf.ethz.ch/omutlu/pub/dram-row-hammer_isca14.pdf" TargetMode="External"/><Relationship Id="rId7" Type="http://schemas.openxmlformats.org/officeDocument/2006/relationships/hyperlink" Target="https://people.inf.ethz.ch/omutlu/pub/dram-row-hammer_kim_lightning-talk_isca14.pptx" TargetMode="Externa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22.xml"/><Relationship Id="rId6" Type="http://schemas.openxmlformats.org/officeDocument/2006/relationships/hyperlink" Target="https://people.inf.ethz.ch/omutlu/pub/dram-row-hammer_kim_talk_isca14.pdf" TargetMode="External"/><Relationship Id="rId5" Type="http://schemas.openxmlformats.org/officeDocument/2006/relationships/hyperlink" Target="https://people.inf.ethz.ch/omutlu/pub/dram-row-hammer_kim_talk_isca14.pptx" TargetMode="External"/><Relationship Id="rId4" Type="http://schemas.openxmlformats.org/officeDocument/2006/relationships/hyperlink" Target="http://cag.engr.uconn.edu/isca2014/" TargetMode="External"/><Relationship Id="rId9" Type="http://schemas.openxmlformats.org/officeDocument/2006/relationships/hyperlink" Target="https://github.com/CMU-SAFARI/rowhammer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1904.09724.pdf" TargetMode="External"/><Relationship Id="rId2" Type="http://schemas.openxmlformats.org/officeDocument/2006/relationships/hyperlink" Target="https://ieeexplore.ieee.org/xpl/RecentIssue.jsp?punumber=43" TargetMode="External"/><Relationship Id="rId1" Type="http://schemas.openxmlformats.org/officeDocument/2006/relationships/slideLayout" Target="../slideLayouts/slideLayout222.xml"/><Relationship Id="rId4" Type="http://schemas.openxmlformats.org/officeDocument/2006/relationships/image" Target="../media/image4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23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googleprojectzero.blogspot.ch/2018/01/reading-privileged-memory-with-side.html" TargetMode="External"/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23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hyperlink" Target="https://arxiv.org/pdf/1711.08774.pdf" TargetMode="External"/><Relationship Id="rId1" Type="http://schemas.openxmlformats.org/officeDocument/2006/relationships/slideLayout" Target="../slideLayouts/slideLayout118.xml"/><Relationship Id="rId4" Type="http://schemas.openxmlformats.org/officeDocument/2006/relationships/image" Target="../media/image4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18.xml"/><Relationship Id="rId4" Type="http://schemas.openxmlformats.org/officeDocument/2006/relationships/hyperlink" Target="https://nanoporetech.com/about-us/news/200-oxford-nanopore-sequencers-have-left-uk-china-support-rapid-near-sample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47.emf"/><Relationship Id="rId2" Type="http://schemas.openxmlformats.org/officeDocument/2006/relationships/slideLayout" Target="../slideLayouts/slideLayout25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50.jpeg"/><Relationship Id="rId4" Type="http://schemas.openxmlformats.org/officeDocument/2006/relationships/image" Target="../media/image49.png"/><Relationship Id="rId9" Type="http://schemas.openxmlformats.org/officeDocument/2006/relationships/image" Target="../media/image48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1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8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splos2018.org/" TargetMode="External"/><Relationship Id="rId2" Type="http://schemas.openxmlformats.org/officeDocument/2006/relationships/hyperlink" Target="https://people.inf.ethz.ch/omutlu/pub/Google-consumer-workloads-data-movement-and-PIM_asplos18.pdf" TargetMode="External"/><Relationship Id="rId1" Type="http://schemas.openxmlformats.org/officeDocument/2006/relationships/slideLayout" Target="../slideLayouts/slideLayout257.xml"/><Relationship Id="rId4" Type="http://schemas.openxmlformats.org/officeDocument/2006/relationships/image" Target="../media/image28.tiff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6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0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9.xml"/><Relationship Id="rId6" Type="http://schemas.openxmlformats.org/officeDocument/2006/relationships/image" Target="../media/image61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9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9.xml"/><Relationship Id="rId4" Type="http://schemas.openxmlformats.org/officeDocument/2006/relationships/image" Target="../media/image64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7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0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9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9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0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9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9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9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9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29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9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0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/index.php?curid=31493356" TargetMode="External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91.xml"/><Relationship Id="rId4" Type="http://schemas.openxmlformats.org/officeDocument/2006/relationships/image" Target="../media/image74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0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9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hyperlink" Target="http://cookiemagik.deviantart.com/art/Train-station-207266944" TargetMode="External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9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9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9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9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03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03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03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303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03.xml"/><Relationship Id="rId4" Type="http://schemas.openxmlformats.org/officeDocument/2006/relationships/image" Target="../media/image86.png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4">
            <a:extLst>
              <a:ext uri="{FF2B5EF4-FFF2-40B4-BE49-F238E27FC236}">
                <a16:creationId xmlns:a16="http://schemas.microsoft.com/office/drawing/2014/main" id="{48A963B1-7CED-5440-A0CA-52578B5A24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34963" y="64135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1: Introduction and Basics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8986CFC-67B9-6748-9934-2C9778B6ACF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20 February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Title 1">
            <a:extLst>
              <a:ext uri="{FF2B5EF4-FFF2-40B4-BE49-F238E27FC236}">
                <a16:creationId xmlns:a16="http://schemas.microsoft.com/office/drawing/2014/main" id="{22F0064A-764E-144D-BBA2-9FB7EDCEB3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Answer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79E573-EAD7-474A-9D52-19C1DF8F4E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 marL="0" indent="0" algn="ctr">
              <a:buFont typeface="Wingdings" charset="0"/>
              <a:buNone/>
              <a:defRPr/>
            </a:pPr>
            <a:r>
              <a:rPr lang="en-US" sz="6400" dirty="0"/>
              <a:t>To Solve Problems</a:t>
            </a:r>
          </a:p>
        </p:txBody>
      </p:sp>
      <p:sp>
        <p:nvSpPr>
          <p:cNvPr id="186371" name="Slide Number Placeholder 3">
            <a:extLst>
              <a:ext uri="{FF2B5EF4-FFF2-40B4-BE49-F238E27FC236}">
                <a16:creationId xmlns:a16="http://schemas.microsoft.com/office/drawing/2014/main" id="{82789547-979B-D348-8AEB-32959494F87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856805A-9BF2-C140-A445-F8BD2A0F5D4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564477"/>
      </p:ext>
    </p:extLst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Title 1">
            <a:extLst>
              <a:ext uri="{FF2B5EF4-FFF2-40B4-BE49-F238E27FC236}">
                <a16:creationId xmlns:a16="http://schemas.microsoft.com/office/drawing/2014/main" id="{261A5700-8B08-E74D-A171-1005A7C752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This?</a:t>
            </a:r>
          </a:p>
        </p:txBody>
      </p:sp>
      <p:sp>
        <p:nvSpPr>
          <p:cNvPr id="183298" name="Slide Number Placeholder 3">
            <a:extLst>
              <a:ext uri="{FF2B5EF4-FFF2-40B4-BE49-F238E27FC236}">
                <a16:creationId xmlns:a16="http://schemas.microsoft.com/office/drawing/2014/main" id="{C0EA4568-784A-3A44-A3AD-2C51A67512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A5DB39-BE9E-6448-B439-6575E5F752D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3299" name="Picture 1" descr="attachment-image-4c8ecbf0-d0a6-4829-ac2a-06cd447a66bc.jpg">
            <a:extLst>
              <a:ext uri="{FF2B5EF4-FFF2-40B4-BE49-F238E27FC236}">
                <a16:creationId xmlns:a16="http://schemas.microsoft.com/office/drawing/2014/main" id="{F4170E31-7FDF-6B40-877E-97B084F951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153400" cy="543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3300" name="TextBox 2">
            <a:extLst>
              <a:ext uri="{FF2B5EF4-FFF2-40B4-BE49-F238E27FC236}">
                <a16:creationId xmlns:a16="http://schemas.microsoft.com/office/drawing/2014/main" id="{9E6BE7FB-4BF4-FA4E-912C-56680A2437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113" y="6540500"/>
            <a:ext cx="31496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https://roadtrippers.com/stories/falling-water</a:t>
            </a:r>
          </a:p>
        </p:txBody>
      </p:sp>
    </p:spTree>
    <p:extLst>
      <p:ext uri="{BB962C8B-B14F-4D97-AF65-F5344CB8AC3E}">
        <p14:creationId xmlns:p14="http://schemas.microsoft.com/office/powerpoint/2010/main" val="3886785460"/>
      </p:ext>
    </p:extLst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Title 1">
            <a:extLst>
              <a:ext uri="{FF2B5EF4-FFF2-40B4-BE49-F238E27FC236}">
                <a16:creationId xmlns:a16="http://schemas.microsoft.com/office/drawing/2014/main" id="{44EFED95-F5E7-134F-A863-48996CE408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Answer: Masterpiece of A Famous Architect</a:t>
            </a:r>
          </a:p>
        </p:txBody>
      </p:sp>
      <p:sp>
        <p:nvSpPr>
          <p:cNvPr id="184322" name="Slide Number Placeholder 3">
            <a:extLst>
              <a:ext uri="{FF2B5EF4-FFF2-40B4-BE49-F238E27FC236}">
                <a16:creationId xmlns:a16="http://schemas.microsoft.com/office/drawing/2014/main" id="{94899202-9319-FD44-9FCE-81F309CFEF6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71718D-EF72-6648-B8F5-54DF75C2825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A5872B-D2C5-CB4A-97D8-1227B86942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285875"/>
            <a:ext cx="2792413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477C53E-E42F-6149-98BC-1786A32B7F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4725"/>
            <a:ext cx="6858000" cy="504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25" name="TextBox 1">
            <a:extLst>
              <a:ext uri="{FF2B5EF4-FFF2-40B4-BE49-F238E27FC236}">
                <a16:creationId xmlns:a16="http://schemas.microsoft.com/office/drawing/2014/main" id="{930E73A0-9999-C346-83BF-4B087872F1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488113"/>
            <a:ext cx="29495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https://en.wikipedia.org/wiki/Fallingwater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F4D243-C7DB-1944-A8A0-4919842B8AFE}"/>
              </a:ext>
            </a:extLst>
          </p:cNvPr>
          <p:cNvSpPr/>
          <p:nvPr/>
        </p:nvSpPr>
        <p:spPr>
          <a:xfrm>
            <a:off x="23813" y="4191000"/>
            <a:ext cx="6224587" cy="685800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70887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Title 6">
            <a:extLst>
              <a:ext uri="{FF2B5EF4-FFF2-40B4-BE49-F238E27FC236}">
                <a16:creationId xmlns:a16="http://schemas.microsoft.com/office/drawing/2014/main" id="{F3A167F0-2047-3547-898E-D13FFB67C07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33400" y="1524000"/>
            <a:ext cx="8153400" cy="2133600"/>
          </a:xfrm>
        </p:spPr>
        <p:txBody>
          <a:bodyPr/>
          <a:lstStyle/>
          <a:p>
            <a:pPr algn="ctr"/>
            <a:r>
              <a:rPr lang="en-US" altLang="en-US" sz="4200">
                <a:ea typeface="ＭＳ Ｐゴシック" panose="020B0600070205080204" pitchFamily="34" charset="-128"/>
              </a:rPr>
              <a:t>Find The Differences of </a:t>
            </a:r>
            <a:br>
              <a:rPr lang="en-US" altLang="en-US" sz="4200">
                <a:ea typeface="ＭＳ Ｐゴシック" panose="020B0600070205080204" pitchFamily="34" charset="-128"/>
              </a:rPr>
            </a:br>
            <a:r>
              <a:rPr lang="en-US" altLang="en-US" sz="4200">
                <a:ea typeface="ＭＳ Ｐゴシック" panose="020B0600070205080204" pitchFamily="34" charset="-128"/>
              </a:rPr>
              <a:t>This and That</a:t>
            </a:r>
          </a:p>
        </p:txBody>
      </p:sp>
      <p:sp>
        <p:nvSpPr>
          <p:cNvPr id="185346" name="Slide Number Placeholder 3">
            <a:extLst>
              <a:ext uri="{FF2B5EF4-FFF2-40B4-BE49-F238E27FC236}">
                <a16:creationId xmlns:a16="http://schemas.microsoft.com/office/drawing/2014/main" id="{A69E3107-5938-3147-A0C8-C019FBA1D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9AA9E3-4CC8-7E49-913B-FFADBA14B20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79621"/>
      </p:ext>
    </p:extLst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Title 1">
            <a:extLst>
              <a:ext uri="{FF2B5EF4-FFF2-40B4-BE49-F238E27FC236}">
                <a16:creationId xmlns:a16="http://schemas.microsoft.com/office/drawing/2014/main" id="{9BE62F7A-CBCE-7E45-9FFD-A8BC3E3DE1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This</a:t>
            </a:r>
          </a:p>
        </p:txBody>
      </p:sp>
      <p:sp>
        <p:nvSpPr>
          <p:cNvPr id="186370" name="Content Placeholder 2">
            <a:extLst>
              <a:ext uri="{FF2B5EF4-FFF2-40B4-BE49-F238E27FC236}">
                <a16:creationId xmlns:a16="http://schemas.microsoft.com/office/drawing/2014/main" id="{6733CC68-FA10-0B4D-92C9-0E80E29B8A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6371" name="Slide Number Placeholder 3">
            <a:extLst>
              <a:ext uri="{FF2B5EF4-FFF2-40B4-BE49-F238E27FC236}">
                <a16:creationId xmlns:a16="http://schemas.microsoft.com/office/drawing/2014/main" id="{0C0811C7-76D3-B248-95F4-1681CB083F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3465992-634F-654D-B207-26E299921DC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6372" name="Picture 5">
            <a:extLst>
              <a:ext uri="{FF2B5EF4-FFF2-40B4-BE49-F238E27FC236}">
                <a16:creationId xmlns:a16="http://schemas.microsoft.com/office/drawing/2014/main" id="{A21E2366-9AB7-8B4A-866E-C44F132EC2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19200"/>
            <a:ext cx="8424863" cy="469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6373" name="TextBox 1">
            <a:extLst>
              <a:ext uri="{FF2B5EF4-FFF2-40B4-BE49-F238E27FC236}">
                <a16:creationId xmlns:a16="http://schemas.microsoft.com/office/drawing/2014/main" id="{351ADDAE-B510-C64E-B4C5-E15932180B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25" y="6491288"/>
            <a:ext cx="21875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http://www.fallingwater.org/</a:t>
            </a:r>
          </a:p>
        </p:txBody>
      </p:sp>
    </p:spTree>
    <p:extLst>
      <p:ext uri="{BB962C8B-B14F-4D97-AF65-F5344CB8AC3E}">
        <p14:creationId xmlns:p14="http://schemas.microsoft.com/office/powerpoint/2010/main" val="4072140367"/>
      </p:ext>
    </p:extLst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Title 1">
            <a:extLst>
              <a:ext uri="{FF2B5EF4-FFF2-40B4-BE49-F238E27FC236}">
                <a16:creationId xmlns:a16="http://schemas.microsoft.com/office/drawing/2014/main" id="{2CE69CC5-1EE4-564A-B0AD-7AE27DE953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That</a:t>
            </a:r>
          </a:p>
        </p:txBody>
      </p:sp>
      <p:sp>
        <p:nvSpPr>
          <p:cNvPr id="187394" name="Content Placeholder 2">
            <a:extLst>
              <a:ext uri="{FF2B5EF4-FFF2-40B4-BE49-F238E27FC236}">
                <a16:creationId xmlns:a16="http://schemas.microsoft.com/office/drawing/2014/main" id="{EB588350-D925-924E-A078-CF9915EB788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7395" name="Slide Number Placeholder 3">
            <a:extLst>
              <a:ext uri="{FF2B5EF4-FFF2-40B4-BE49-F238E27FC236}">
                <a16:creationId xmlns:a16="http://schemas.microsoft.com/office/drawing/2014/main" id="{DE00C49A-6CC2-A64B-92C9-6A2054997D9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20483F-2B20-E34C-A850-D6BDCC5A727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7396" name="Picture 4">
            <a:extLst>
              <a:ext uri="{FF2B5EF4-FFF2-40B4-BE49-F238E27FC236}">
                <a16:creationId xmlns:a16="http://schemas.microsoft.com/office/drawing/2014/main" id="{30B576A2-ABB8-E047-B6C2-70BAF6A1DC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1263650"/>
            <a:ext cx="8424863" cy="464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5156297"/>
      </p:ext>
    </p:extLst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Title 1">
            <a:extLst>
              <a:ext uri="{FF2B5EF4-FFF2-40B4-BE49-F238E27FC236}">
                <a16:creationId xmlns:a16="http://schemas.microsoft.com/office/drawing/2014/main" id="{92D44015-EA98-644D-BEC6-BABD57F8DD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Key Question</a:t>
            </a:r>
          </a:p>
        </p:txBody>
      </p:sp>
      <p:sp>
        <p:nvSpPr>
          <p:cNvPr id="188418" name="Content Placeholder 2">
            <a:extLst>
              <a:ext uri="{FF2B5EF4-FFF2-40B4-BE49-F238E27FC236}">
                <a16:creationId xmlns:a16="http://schemas.microsoft.com/office/drawing/2014/main" id="{DA506065-66B7-754D-93D9-F9E6AFF2400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How was Wright able to design his masterpiece?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Can have many guesses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(Ultra) hard work, perseverance, dedication (over decades)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Experience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Creativity, Out-of-the-box thinking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A good understanding of past designs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Good judgment and intuition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Strong skill combination (math, architecture, art, engineering, …) 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Funding ($$$$), luck, initiative, entrepreneurialism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Strong understanding of and commitment to fundamentals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Principled design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…</a:t>
            </a:r>
          </a:p>
          <a:p>
            <a:pPr lvl="1"/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(You will be exposed to and hopefully develop/enhance many of these skills in this course)</a:t>
            </a:r>
          </a:p>
        </p:txBody>
      </p:sp>
      <p:sp>
        <p:nvSpPr>
          <p:cNvPr id="188419" name="Slide Number Placeholder 3">
            <a:extLst>
              <a:ext uri="{FF2B5EF4-FFF2-40B4-BE49-F238E27FC236}">
                <a16:creationId xmlns:a16="http://schemas.microsoft.com/office/drawing/2014/main" id="{F4D3B32D-F8ED-8745-851D-5959043075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B62EC3-E94C-B442-9CFA-BB2B8C470BC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8420" name="Rounded Rectangle 4">
            <a:extLst>
              <a:ext uri="{FF2B5EF4-FFF2-40B4-BE49-F238E27FC236}">
                <a16:creationId xmlns:a16="http://schemas.microsoft.com/office/drawing/2014/main" id="{3490277F-81F5-034D-8251-DF9F253577E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547813" y="3848100"/>
            <a:ext cx="381000" cy="21336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8421" name="Rounded Rectangle 5">
            <a:extLst>
              <a:ext uri="{FF2B5EF4-FFF2-40B4-BE49-F238E27FC236}">
                <a16:creationId xmlns:a16="http://schemas.microsoft.com/office/drawing/2014/main" id="{31BF2987-279C-6E49-B0B7-CE6248BD6A6A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914775" y="1095375"/>
            <a:ext cx="381000" cy="687705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7619595"/>
      </p:ext>
    </p:extLst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077898B-0BF4-064E-AF59-5639235EAC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844675"/>
            <a:ext cx="8424863" cy="464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E1A4D0-0DFC-C147-8C2A-65B1914506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" y="1831975"/>
            <a:ext cx="8424863" cy="469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9443" name="Title 1">
            <a:extLst>
              <a:ext uri="{FF2B5EF4-FFF2-40B4-BE49-F238E27FC236}">
                <a16:creationId xmlns:a16="http://schemas.microsoft.com/office/drawing/2014/main" id="{7114190D-5491-2349-BE4D-F8CECC941D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Quote from The Architect Himself</a:t>
            </a:r>
          </a:p>
        </p:txBody>
      </p:sp>
      <p:sp>
        <p:nvSpPr>
          <p:cNvPr id="189444" name="Content Placeholder 2">
            <a:extLst>
              <a:ext uri="{FF2B5EF4-FFF2-40B4-BE49-F238E27FC236}">
                <a16:creationId xmlns:a16="http://schemas.microsoft.com/office/drawing/2014/main" id="{17DAFA97-5C30-194A-B147-F69C4D7CDD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“architecture […] based upon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principle</a:t>
            </a:r>
            <a:r>
              <a:rPr lang="en-US" altLang="en-US">
                <a:ea typeface="ＭＳ Ｐゴシック" panose="020B0600070205080204" pitchFamily="34" charset="-128"/>
              </a:rPr>
              <a:t>, and not upon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precedent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</a:p>
        </p:txBody>
      </p:sp>
      <p:sp>
        <p:nvSpPr>
          <p:cNvPr id="189445" name="Slide Number Placeholder 3">
            <a:extLst>
              <a:ext uri="{FF2B5EF4-FFF2-40B4-BE49-F238E27FC236}">
                <a16:creationId xmlns:a16="http://schemas.microsoft.com/office/drawing/2014/main" id="{9A464D3D-1BD3-BB43-B1C1-136A3B20C55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76300F-13B2-124F-8DEF-EFEACC76F11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9446" name="TextBox 7">
            <a:extLst>
              <a:ext uri="{FF2B5EF4-FFF2-40B4-BE49-F238E27FC236}">
                <a16:creationId xmlns:a16="http://schemas.microsoft.com/office/drawing/2014/main" id="{4DF4726A-6DAB-4D48-A05A-096387C30A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25" y="6535738"/>
            <a:ext cx="21875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http://www.fallingwater.org/</a:t>
            </a:r>
          </a:p>
        </p:txBody>
      </p:sp>
    </p:spTree>
    <p:extLst>
      <p:ext uri="{BB962C8B-B14F-4D97-AF65-F5344CB8AC3E}">
        <p14:creationId xmlns:p14="http://schemas.microsoft.com/office/powerpoint/2010/main" val="32989205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Title 1">
            <a:extLst>
              <a:ext uri="{FF2B5EF4-FFF2-40B4-BE49-F238E27FC236}">
                <a16:creationId xmlns:a16="http://schemas.microsoft.com/office/drawing/2014/main" id="{098EC200-3806-B34B-8C3E-3C7012D53D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Principled Design</a:t>
            </a:r>
          </a:p>
        </p:txBody>
      </p:sp>
      <p:sp>
        <p:nvSpPr>
          <p:cNvPr id="190466" name="Slide Number Placeholder 3">
            <a:extLst>
              <a:ext uri="{FF2B5EF4-FFF2-40B4-BE49-F238E27FC236}">
                <a16:creationId xmlns:a16="http://schemas.microsoft.com/office/drawing/2014/main" id="{D0C78DDB-02EC-854C-A032-26E58ADC17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6892F3-70F5-A847-9998-BC783FCDF1E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7A7EB9-2BB8-0A43-A8CB-56D927B2F0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1066800"/>
            <a:ext cx="8610600" cy="294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20C1D8A-6CC5-CE40-A5DB-3A73E3B1DA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67200"/>
            <a:ext cx="914400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05516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Title 1">
            <a:extLst>
              <a:ext uri="{FF2B5EF4-FFF2-40B4-BE49-F238E27FC236}">
                <a16:creationId xmlns:a16="http://schemas.microsoft.com/office/drawing/2014/main" id="{586698A0-DF91-8B47-AA5A-579F45377E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Key Question</a:t>
            </a:r>
          </a:p>
        </p:txBody>
      </p:sp>
      <p:sp>
        <p:nvSpPr>
          <p:cNvPr id="191490" name="Content Placeholder 2">
            <a:extLst>
              <a:ext uri="{FF2B5EF4-FFF2-40B4-BE49-F238E27FC236}">
                <a16:creationId xmlns:a16="http://schemas.microsoft.com/office/drawing/2014/main" id="{2B7288F8-C3ED-1C4C-AC91-7E7C066ED61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How was Wright able to design his masterpiece?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Can have many guesses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(Ultra) hard work, perseverance, dedication (over decades)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Experience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Creativity, Out-of-the-box thinking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A good understanding of past designs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Good judgment and intuition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Strong skill combination (math, architecture, art, engineering, …) 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Funding ($$$$), luck, initiative, entrepreneurialism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Strong understanding of and commitment to fundamentals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Principled design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…</a:t>
            </a:r>
          </a:p>
          <a:p>
            <a:pPr lvl="1"/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(You will be exposed to and hopefully develop/enhance many of these skills in this course)</a:t>
            </a:r>
          </a:p>
        </p:txBody>
      </p:sp>
      <p:sp>
        <p:nvSpPr>
          <p:cNvPr id="191491" name="Slide Number Placeholder 3">
            <a:extLst>
              <a:ext uri="{FF2B5EF4-FFF2-40B4-BE49-F238E27FC236}">
                <a16:creationId xmlns:a16="http://schemas.microsoft.com/office/drawing/2014/main" id="{3CFF6E27-6624-2F48-B8DA-1825859CA7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CF31D3-C0B7-FF42-A4E5-BECDDBE4883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1492" name="Rounded Rectangle 4">
            <a:extLst>
              <a:ext uri="{FF2B5EF4-FFF2-40B4-BE49-F238E27FC236}">
                <a16:creationId xmlns:a16="http://schemas.microsoft.com/office/drawing/2014/main" id="{40FEB5E4-EE23-A548-AE6D-893569A055CE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547813" y="3848100"/>
            <a:ext cx="381000" cy="21336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489D1ED-7136-1B47-81DD-535160127C44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914775" y="1095375"/>
            <a:ext cx="381000" cy="687705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88180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Title 1">
            <a:extLst>
              <a:ext uri="{FF2B5EF4-FFF2-40B4-BE49-F238E27FC236}">
                <a16:creationId xmlns:a16="http://schemas.microsoft.com/office/drawing/2014/main" id="{4FF77871-814B-BB42-AFBC-12BEB3CC9B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EF291-38BD-C347-8F57-4DC4BCF0AFD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200" y="1358900"/>
            <a:ext cx="8991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It all starts from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basic building blocks and design principles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And,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 knowledge of how to use &amp; apply them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Underlying technology might change </a:t>
            </a:r>
            <a:r>
              <a:rPr lang="en-US" altLang="en-US">
                <a:ea typeface="ＭＳ Ｐゴシック" panose="020B0600070205080204" pitchFamily="34" charset="-128"/>
              </a:rPr>
              <a:t>(e.g., steel vs. wood)</a:t>
            </a:r>
          </a:p>
          <a:p>
            <a:pPr lvl="1"/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but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methods</a:t>
            </a:r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 of taking advantage of technology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bear resemblance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methods</a:t>
            </a:r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 used for design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depend on the principles </a:t>
            </a:r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employed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92515" name="Slide Number Placeholder 3">
            <a:extLst>
              <a:ext uri="{FF2B5EF4-FFF2-40B4-BE49-F238E27FC236}">
                <a16:creationId xmlns:a16="http://schemas.microsoft.com/office/drawing/2014/main" id="{04DE4FF2-490C-934D-9F83-DF7F17B283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37B59E-E9FF-4943-A6BB-CCAD2CFDCAE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712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5" name="Title 1">
            <a:extLst>
              <a:ext uri="{FF2B5EF4-FFF2-40B4-BE49-F238E27FC236}">
                <a16:creationId xmlns:a16="http://schemas.microsoft.com/office/drawing/2014/main" id="{4BF70894-D799-994E-BEBB-6A571CBD00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Answer Reworded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08169D-9A4F-224E-A7EC-0BCCC3F99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 marL="0" indent="0" algn="ctr">
              <a:buFont typeface="Wingdings" charset="0"/>
              <a:buNone/>
              <a:defRPr/>
            </a:pPr>
            <a:r>
              <a:rPr lang="en-US" sz="6400" dirty="0"/>
              <a:t>To Gain Insight</a:t>
            </a:r>
          </a:p>
        </p:txBody>
      </p:sp>
      <p:sp>
        <p:nvSpPr>
          <p:cNvPr id="272387" name="Slide Number Placeholder 3">
            <a:extLst>
              <a:ext uri="{FF2B5EF4-FFF2-40B4-BE49-F238E27FC236}">
                <a16:creationId xmlns:a16="http://schemas.microsoft.com/office/drawing/2014/main" id="{0BE115BC-2860-E644-B726-154120DCF4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4ED4E6E-B671-C242-8E9B-EDBD14F1EBF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0C7189-3E99-8A45-AF60-995B748D383C}"/>
              </a:ext>
            </a:extLst>
          </p:cNvPr>
          <p:cNvSpPr txBox="1"/>
          <p:nvPr/>
        </p:nvSpPr>
        <p:spPr>
          <a:xfrm>
            <a:off x="1476375" y="6430963"/>
            <a:ext cx="6954838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Hamming, “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Numerical Methods for Scientists and Engineers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,” 1962.</a:t>
            </a:r>
          </a:p>
        </p:txBody>
      </p:sp>
    </p:spTree>
    <p:extLst>
      <p:ext uri="{BB962C8B-B14F-4D97-AF65-F5344CB8AC3E}">
        <p14:creationId xmlns:p14="http://schemas.microsoft.com/office/powerpoint/2010/main" val="3532380196"/>
      </p:ext>
    </p:extLst>
  </p:cSld>
  <p:clrMapOvr>
    <a:masterClrMapping/>
  </p:clrMapOvr>
  <p:transition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Title 1">
            <a:extLst>
              <a:ext uri="{FF2B5EF4-FFF2-40B4-BE49-F238E27FC236}">
                <a16:creationId xmlns:a16="http://schemas.microsoft.com/office/drawing/2014/main" id="{27632F59-F019-1844-B36E-99D83B733E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Same Applies to Processor Chips </a:t>
            </a:r>
          </a:p>
        </p:txBody>
      </p:sp>
      <p:sp>
        <p:nvSpPr>
          <p:cNvPr id="193538" name="Content Placeholder 2">
            <a:extLst>
              <a:ext uri="{FF2B5EF4-FFF2-40B4-BE49-F238E27FC236}">
                <a16:creationId xmlns:a16="http://schemas.microsoft.com/office/drawing/2014/main" id="{A323B2D0-0707-984B-AB4A-637D1743432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052513"/>
            <a:ext cx="8610600" cy="5195887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There are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basic building blocks</a:t>
            </a:r>
            <a:r>
              <a:rPr lang="en-US" altLang="en-US">
                <a:ea typeface="ＭＳ Ｐゴシック" panose="020B0600070205080204" pitchFamily="34" charset="-128"/>
              </a:rPr>
              <a:t> and and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design principles</a:t>
            </a:r>
          </a:p>
        </p:txBody>
      </p:sp>
      <p:sp>
        <p:nvSpPr>
          <p:cNvPr id="193539" name="Slide Number Placeholder 3">
            <a:extLst>
              <a:ext uri="{FF2B5EF4-FFF2-40B4-BE49-F238E27FC236}">
                <a16:creationId xmlns:a16="http://schemas.microsoft.com/office/drawing/2014/main" id="{BC5C894A-3FCE-9E49-B87D-66219B7351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3A70B0-054F-594C-ADE9-8E1A7A2BAA7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3540" name="Group 40">
            <a:extLst>
              <a:ext uri="{FF2B5EF4-FFF2-40B4-BE49-F238E27FC236}">
                <a16:creationId xmlns:a16="http://schemas.microsoft.com/office/drawing/2014/main" id="{7C996A4A-24BF-E847-B5A3-D1E8D5BB3C05}"/>
              </a:ext>
            </a:extLst>
          </p:cNvPr>
          <p:cNvGrpSpPr>
            <a:grpSpLocks/>
          </p:cNvGrpSpPr>
          <p:nvPr/>
        </p:nvGrpSpPr>
        <p:grpSpPr bwMode="auto">
          <a:xfrm>
            <a:off x="4953000" y="2235200"/>
            <a:ext cx="1847850" cy="1808163"/>
            <a:chOff x="3647468" y="1676931"/>
            <a:chExt cx="1848260" cy="1808173"/>
          </a:xfrm>
        </p:grpSpPr>
        <p:pic>
          <p:nvPicPr>
            <p:cNvPr id="193561" name="Picture 33" descr="cell-diephoto.jpg">
              <a:extLst>
                <a:ext uri="{FF2B5EF4-FFF2-40B4-BE49-F238E27FC236}">
                  <a16:creationId xmlns:a16="http://schemas.microsoft.com/office/drawing/2014/main" id="{ABEE6AAB-E9FA-F149-BD89-7EF2C71AAB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34" t="10641" r="5714" b="11047"/>
            <a:stretch>
              <a:fillRect/>
            </a:stretch>
          </p:blipFill>
          <p:spPr bwMode="auto">
            <a:xfrm>
              <a:off x="3647468" y="1676931"/>
              <a:ext cx="1848260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3562" name="TextBox 8">
              <a:extLst>
                <a:ext uri="{FF2B5EF4-FFF2-40B4-BE49-F238E27FC236}">
                  <a16:creationId xmlns:a16="http://schemas.microsoft.com/office/drawing/2014/main" id="{19EF2FC7-808A-BD4A-A8AA-C33140319F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47468" y="2869681"/>
              <a:ext cx="1274990" cy="615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IBM Cell BE</a:t>
              </a:r>
              <a:b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</a:b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8+1 cores</a:t>
              </a:r>
            </a:p>
          </p:txBody>
        </p:sp>
      </p:grpSp>
      <p:grpSp>
        <p:nvGrpSpPr>
          <p:cNvPr id="193541" name="Group 39">
            <a:extLst>
              <a:ext uri="{FF2B5EF4-FFF2-40B4-BE49-F238E27FC236}">
                <a16:creationId xmlns:a16="http://schemas.microsoft.com/office/drawing/2014/main" id="{252AA93E-0263-FB49-A531-F66AC7D6394B}"/>
              </a:ext>
            </a:extLst>
          </p:cNvPr>
          <p:cNvGrpSpPr>
            <a:grpSpLocks/>
          </p:cNvGrpSpPr>
          <p:nvPr/>
        </p:nvGrpSpPr>
        <p:grpSpPr bwMode="auto">
          <a:xfrm>
            <a:off x="2362200" y="2235200"/>
            <a:ext cx="2206625" cy="1806575"/>
            <a:chOff x="2223822" y="1484985"/>
            <a:chExt cx="2206183" cy="1806217"/>
          </a:xfrm>
        </p:grpSpPr>
        <p:sp>
          <p:nvSpPr>
            <p:cNvPr id="193559" name="TextBox 36">
              <a:extLst>
                <a:ext uri="{FF2B5EF4-FFF2-40B4-BE49-F238E27FC236}">
                  <a16:creationId xmlns:a16="http://schemas.microsoft.com/office/drawing/2014/main" id="{42944E55-1134-474B-9154-BB9B61A5AD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23822" y="2675824"/>
              <a:ext cx="1315796" cy="615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Intel Core i7</a:t>
              </a:r>
              <a:b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</a:b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8 cores</a:t>
              </a:r>
              <a:endPara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pic>
          <p:nvPicPr>
            <p:cNvPr id="193560" name="Picture 30" descr="3177_01.png">
              <a:extLst>
                <a:ext uri="{FF2B5EF4-FFF2-40B4-BE49-F238E27FC236}">
                  <a16:creationId xmlns:a16="http://schemas.microsoft.com/office/drawing/2014/main" id="{023C3E7B-C46F-EC41-B717-5128CBCC1F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78" t="22220" r="3780" b="12109"/>
            <a:stretch>
              <a:fillRect/>
            </a:stretch>
          </p:blipFill>
          <p:spPr bwMode="auto">
            <a:xfrm>
              <a:off x="2223822" y="1484985"/>
              <a:ext cx="2206183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3542" name="Group 38">
            <a:extLst>
              <a:ext uri="{FF2B5EF4-FFF2-40B4-BE49-F238E27FC236}">
                <a16:creationId xmlns:a16="http://schemas.microsoft.com/office/drawing/2014/main" id="{F3655FC2-8483-BF41-BBB9-34A548936E00}"/>
              </a:ext>
            </a:extLst>
          </p:cNvPr>
          <p:cNvGrpSpPr>
            <a:grpSpLocks/>
          </p:cNvGrpSpPr>
          <p:nvPr/>
        </p:nvGrpSpPr>
        <p:grpSpPr bwMode="auto">
          <a:xfrm>
            <a:off x="7159625" y="4318000"/>
            <a:ext cx="1984375" cy="1755775"/>
            <a:chOff x="6769103" y="859632"/>
            <a:chExt cx="1983636" cy="1755215"/>
          </a:xfrm>
        </p:grpSpPr>
        <p:pic>
          <p:nvPicPr>
            <p:cNvPr id="193557" name="Picture 2" descr="C:\Daten\talks\invited\ferc2010\material\Tilera_TILE-Gx100.jpg">
              <a:extLst>
                <a:ext uri="{FF2B5EF4-FFF2-40B4-BE49-F238E27FC236}">
                  <a16:creationId xmlns:a16="http://schemas.microsoft.com/office/drawing/2014/main" id="{552EF2CF-8CD3-4E40-ABB6-722BA6E165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84259" y="859632"/>
              <a:ext cx="1379460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3558" name="TextBox 8">
              <a:extLst>
                <a:ext uri="{FF2B5EF4-FFF2-40B4-BE49-F238E27FC236}">
                  <a16:creationId xmlns:a16="http://schemas.microsoft.com/office/drawing/2014/main" id="{B72269F6-8F85-7347-A659-68D6E0389C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69103" y="1999294"/>
              <a:ext cx="1983636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Tilera TILE Gx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100 cores, networked</a:t>
              </a:r>
            </a:p>
          </p:txBody>
        </p:sp>
      </p:grpSp>
      <p:grpSp>
        <p:nvGrpSpPr>
          <p:cNvPr id="193543" name="Group 38">
            <a:extLst>
              <a:ext uri="{FF2B5EF4-FFF2-40B4-BE49-F238E27FC236}">
                <a16:creationId xmlns:a16="http://schemas.microsoft.com/office/drawing/2014/main" id="{382BCBF2-96D4-B64C-9A85-FEF45A04DED2}"/>
              </a:ext>
            </a:extLst>
          </p:cNvPr>
          <p:cNvGrpSpPr>
            <a:grpSpLocks/>
          </p:cNvGrpSpPr>
          <p:nvPr/>
        </p:nvGrpSpPr>
        <p:grpSpPr bwMode="auto">
          <a:xfrm>
            <a:off x="7162800" y="2235200"/>
            <a:ext cx="1538288" cy="1811338"/>
            <a:chOff x="241300" y="4189413"/>
            <a:chExt cx="1538944" cy="1811568"/>
          </a:xfrm>
        </p:grpSpPr>
        <p:pic>
          <p:nvPicPr>
            <p:cNvPr id="193555" name="Picture 2" descr="C:\franzf\talks\invited\dagstuhl-2010\material\6686259_img.jpg">
              <a:extLst>
                <a:ext uri="{FF2B5EF4-FFF2-40B4-BE49-F238E27FC236}">
                  <a16:creationId xmlns:a16="http://schemas.microsoft.com/office/drawing/2014/main" id="{62EB6AB7-1E12-354D-85B9-09D53C0CCA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739"/>
            <a:stretch>
              <a:fillRect/>
            </a:stretch>
          </p:blipFill>
          <p:spPr bwMode="auto">
            <a:xfrm>
              <a:off x="292100" y="4189413"/>
              <a:ext cx="1488144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3556" name="TextBox 8">
              <a:extLst>
                <a:ext uri="{FF2B5EF4-FFF2-40B4-BE49-F238E27FC236}">
                  <a16:creationId xmlns:a16="http://schemas.microsoft.com/office/drawing/2014/main" id="{4AFD6BEA-2BF6-444D-83CF-74AD41761D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1300" y="5385428"/>
              <a:ext cx="1447932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IBM POWER7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8 cores</a:t>
              </a:r>
            </a:p>
          </p:txBody>
        </p:sp>
      </p:grpSp>
      <p:grpSp>
        <p:nvGrpSpPr>
          <p:cNvPr id="193544" name="Group 44">
            <a:extLst>
              <a:ext uri="{FF2B5EF4-FFF2-40B4-BE49-F238E27FC236}">
                <a16:creationId xmlns:a16="http://schemas.microsoft.com/office/drawing/2014/main" id="{BCE3656C-1800-0C41-A0CE-059D015395D9}"/>
              </a:ext>
            </a:extLst>
          </p:cNvPr>
          <p:cNvGrpSpPr>
            <a:grpSpLocks/>
          </p:cNvGrpSpPr>
          <p:nvPr/>
        </p:nvGrpSpPr>
        <p:grpSpPr bwMode="auto">
          <a:xfrm>
            <a:off x="4953000" y="4318000"/>
            <a:ext cx="1879600" cy="1789113"/>
            <a:chOff x="3809208" y="4471194"/>
            <a:chExt cx="1879641" cy="1789346"/>
          </a:xfrm>
        </p:grpSpPr>
        <p:sp>
          <p:nvSpPr>
            <p:cNvPr id="193553" name="TextBox 8">
              <a:extLst>
                <a:ext uri="{FF2B5EF4-FFF2-40B4-BE49-F238E27FC236}">
                  <a16:creationId xmlns:a16="http://schemas.microsoft.com/office/drawing/2014/main" id="{4A4E29F4-8C17-5D4D-A85A-1736D1718A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09208" y="5644987"/>
              <a:ext cx="1879641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Intel SCC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48 cores, networked</a:t>
              </a:r>
            </a:p>
          </p:txBody>
        </p:sp>
        <p:pic>
          <p:nvPicPr>
            <p:cNvPr id="193554" name="Picture 5" descr="C:\Daten\talks\invited\ferc2010\material\scc.jpg">
              <a:extLst>
                <a:ext uri="{FF2B5EF4-FFF2-40B4-BE49-F238E27FC236}">
                  <a16:creationId xmlns:a16="http://schemas.microsoft.com/office/drawing/2014/main" id="{6A433830-0627-8A4D-8C14-58125BF4ED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5081" y="4471194"/>
              <a:ext cx="1465517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3545" name="Group 47">
            <a:extLst>
              <a:ext uri="{FF2B5EF4-FFF2-40B4-BE49-F238E27FC236}">
                <a16:creationId xmlns:a16="http://schemas.microsoft.com/office/drawing/2014/main" id="{4D7F1D99-62F9-6A4F-800A-3F682470AA4E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4318000"/>
            <a:ext cx="1363663" cy="1800225"/>
            <a:chOff x="5252245" y="4774407"/>
            <a:chExt cx="1363286" cy="1800456"/>
          </a:xfrm>
        </p:grpSpPr>
        <p:sp>
          <p:nvSpPr>
            <p:cNvPr id="193551" name="TextBox 8">
              <a:extLst>
                <a:ext uri="{FF2B5EF4-FFF2-40B4-BE49-F238E27FC236}">
                  <a16:creationId xmlns:a16="http://schemas.microsoft.com/office/drawing/2014/main" id="{E1F9BC3F-8C96-5640-B5B4-DE27A51695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52245" y="5959310"/>
              <a:ext cx="1363286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Nvidia Fermi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448 “cores”</a:t>
              </a:r>
            </a:p>
          </p:txBody>
        </p:sp>
        <p:pic>
          <p:nvPicPr>
            <p:cNvPr id="193552" name="Picture 6" descr="C:\Daten\talks\invited\ferc2010\material\Fermi_Die_FINAL.png">
              <a:extLst>
                <a:ext uri="{FF2B5EF4-FFF2-40B4-BE49-F238E27FC236}">
                  <a16:creationId xmlns:a16="http://schemas.microsoft.com/office/drawing/2014/main" id="{11B814CB-EB2E-904D-9397-84A7545341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4944" y="4774407"/>
              <a:ext cx="1201936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3546" name="Group 78">
            <a:extLst>
              <a:ext uri="{FF2B5EF4-FFF2-40B4-BE49-F238E27FC236}">
                <a16:creationId xmlns:a16="http://schemas.microsoft.com/office/drawing/2014/main" id="{608B075A-F932-964D-91C5-893116F413A1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2235200"/>
            <a:ext cx="1676400" cy="2139950"/>
            <a:chOff x="533400" y="1371600"/>
            <a:chExt cx="1676399" cy="2139553"/>
          </a:xfrm>
        </p:grpSpPr>
        <p:pic>
          <p:nvPicPr>
            <p:cNvPr id="193549" name="Content Placeholder 6" descr="barcelona-die-photo-color.jpg">
              <a:extLst>
                <a:ext uri="{FF2B5EF4-FFF2-40B4-BE49-F238E27FC236}">
                  <a16:creationId xmlns:a16="http://schemas.microsoft.com/office/drawing/2014/main" id="{BFDA4F9C-C452-104F-B7D1-38B1CEAA75B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" y="1371600"/>
              <a:ext cx="1600199" cy="1560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3550" name="TextBox 8">
              <a:extLst>
                <a:ext uri="{FF2B5EF4-FFF2-40B4-BE49-F238E27FC236}">
                  <a16:creationId xmlns:a16="http://schemas.microsoft.com/office/drawing/2014/main" id="{384C56FD-6594-D445-B1BF-4D7E674F11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3400" y="2895600"/>
              <a:ext cx="1642021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AMD Barcelona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4 cores</a:t>
              </a:r>
            </a:p>
          </p:txBody>
        </p:sp>
      </p:grpSp>
      <p:pic>
        <p:nvPicPr>
          <p:cNvPr id="193547" name="Picture 80">
            <a:extLst>
              <a:ext uri="{FF2B5EF4-FFF2-40B4-BE49-F238E27FC236}">
                <a16:creationId xmlns:a16="http://schemas.microsoft.com/office/drawing/2014/main" id="{7CC7A56C-6FA4-7A46-A11B-02BEEA58E3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318000"/>
            <a:ext cx="22098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3548" name="TextBox 8">
            <a:extLst>
              <a:ext uri="{FF2B5EF4-FFF2-40B4-BE49-F238E27FC236}">
                <a16:creationId xmlns:a16="http://schemas.microsoft.com/office/drawing/2014/main" id="{E7D22310-CB79-2146-ACD0-0B01FC057D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5740400"/>
            <a:ext cx="146843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Sun Niagara II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8 cores</a:t>
            </a:r>
          </a:p>
        </p:txBody>
      </p:sp>
    </p:spTree>
    <p:extLst>
      <p:ext uri="{BB962C8B-B14F-4D97-AF65-F5344CB8AC3E}">
        <p14:creationId xmlns:p14="http://schemas.microsoft.com/office/powerpoint/2010/main" val="2251581608"/>
      </p:ext>
    </p:extLst>
  </p:cSld>
  <p:clrMapOvr>
    <a:masterClrMapping/>
  </p:clrMapOvr>
  <p:transition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Title 1">
            <a:extLst>
              <a:ext uri="{FF2B5EF4-FFF2-40B4-BE49-F238E27FC236}">
                <a16:creationId xmlns:a16="http://schemas.microsoft.com/office/drawing/2014/main" id="{C8B1A514-B65C-E44C-A9E7-33CFEC21CD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Same Applies to Computing Systems</a:t>
            </a:r>
          </a:p>
        </p:txBody>
      </p:sp>
      <p:sp>
        <p:nvSpPr>
          <p:cNvPr id="194562" name="Content Placeholder 2">
            <a:extLst>
              <a:ext uri="{FF2B5EF4-FFF2-40B4-BE49-F238E27FC236}">
                <a16:creationId xmlns:a16="http://schemas.microsoft.com/office/drawing/2014/main" id="{6B02F346-7E1F-4A46-AC99-C5183A7675D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There are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basic building blocks</a:t>
            </a:r>
            <a:r>
              <a:rPr lang="en-US" altLang="en-US">
                <a:ea typeface="ＭＳ Ｐゴシック" panose="020B0600070205080204" pitchFamily="34" charset="-128"/>
              </a:rPr>
              <a:t> and and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design principles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4563" name="Slide Number Placeholder 3">
            <a:extLst>
              <a:ext uri="{FF2B5EF4-FFF2-40B4-BE49-F238E27FC236}">
                <a16:creationId xmlns:a16="http://schemas.microsoft.com/office/drawing/2014/main" id="{59C04376-3378-F14D-AF9B-15D299697B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CDD4B9-D24B-6D46-A31D-CF062189504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2221EB-09DD-7142-8403-988B69062472}"/>
              </a:ext>
            </a:extLst>
          </p:cNvPr>
          <p:cNvSpPr txBox="1"/>
          <p:nvPr/>
        </p:nvSpPr>
        <p:spPr>
          <a:xfrm>
            <a:off x="2895600" y="6553200"/>
            <a:ext cx="62484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source</a:t>
            </a:r>
            <a:r>
              <a:rPr kumimoji="0" lang="de-CH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: http://www.sia-online.org (</a:t>
            </a:r>
            <a:r>
              <a:rPr kumimoji="0" lang="de-CH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semiconductor</a:t>
            </a:r>
            <a:r>
              <a:rPr kumimoji="0" lang="de-CH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 </a:t>
            </a:r>
            <a:r>
              <a:rPr kumimoji="0" lang="de-CH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industry</a:t>
            </a:r>
            <a:r>
              <a:rPr kumimoji="0" lang="de-CH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 </a:t>
            </a:r>
            <a:r>
              <a:rPr kumimoji="0" lang="de-CH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association</a:t>
            </a:r>
            <a:r>
              <a:rPr kumimoji="0" lang="de-CH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)</a:t>
            </a:r>
          </a:p>
        </p:txBody>
      </p:sp>
      <p:pic>
        <p:nvPicPr>
          <p:cNvPr id="194565" name="Picture 2">
            <a:extLst>
              <a:ext uri="{FF2B5EF4-FFF2-40B4-BE49-F238E27FC236}">
                <a16:creationId xmlns:a16="http://schemas.microsoft.com/office/drawing/2014/main" id="{5320254F-F10B-364E-93F6-5ACB57C5CF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0" y="2895600"/>
            <a:ext cx="3133725" cy="260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66" name="Content Placeholder 3">
            <a:extLst>
              <a:ext uri="{FF2B5EF4-FFF2-40B4-BE49-F238E27FC236}">
                <a16:creationId xmlns:a16="http://schemas.microsoft.com/office/drawing/2014/main" id="{173249C5-D37E-8F41-8A95-EC205DB280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05000"/>
            <a:ext cx="5181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6103547"/>
      </p:ext>
    </p:extLst>
  </p:cSld>
  <p:clrMapOvr>
    <a:masterClrMapping/>
  </p:clrMapOvr>
  <p:transition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Title 1">
            <a:extLst>
              <a:ext uri="{FF2B5EF4-FFF2-40B4-BE49-F238E27FC236}">
                <a16:creationId xmlns:a16="http://schemas.microsoft.com/office/drawing/2014/main" id="{8064B7C1-D5EC-B246-B370-57FB6D04BF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Same Applies to Computing Systems</a:t>
            </a:r>
          </a:p>
        </p:txBody>
      </p:sp>
      <p:sp>
        <p:nvSpPr>
          <p:cNvPr id="195586" name="Content Placeholder 2">
            <a:extLst>
              <a:ext uri="{FF2B5EF4-FFF2-40B4-BE49-F238E27FC236}">
                <a16:creationId xmlns:a16="http://schemas.microsoft.com/office/drawing/2014/main" id="{18060748-1C98-024A-AAB8-69F2BB3DF28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There are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basic building blocks</a:t>
            </a:r>
            <a:r>
              <a:rPr lang="en-US" altLang="en-US">
                <a:ea typeface="ＭＳ Ｐゴシック" panose="020B0600070205080204" pitchFamily="34" charset="-128"/>
              </a:rPr>
              <a:t> and and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design principles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5587" name="Slide Number Placeholder 3">
            <a:extLst>
              <a:ext uri="{FF2B5EF4-FFF2-40B4-BE49-F238E27FC236}">
                <a16:creationId xmlns:a16="http://schemas.microsoft.com/office/drawing/2014/main" id="{8214C60F-2C02-E34F-B953-CC53C394B79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FF642FD-A838-3549-8C0D-2ECD2061A7C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5588" name="TextBox 4">
            <a:extLst>
              <a:ext uri="{FF2B5EF4-FFF2-40B4-BE49-F238E27FC236}">
                <a16:creationId xmlns:a16="http://schemas.microsoft.com/office/drawing/2014/main" id="{4FD66ED8-DCF2-5443-8F3E-BF9C562FC0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35738"/>
            <a:ext cx="4648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Source: http://datacentervoice.com/wp-content/uploads/2015/10/data-center.jpg</a:t>
            </a:r>
          </a:p>
        </p:txBody>
      </p:sp>
      <p:pic>
        <p:nvPicPr>
          <p:cNvPr id="195589" name="Picture 7" descr="data-center.jpg">
            <a:extLst>
              <a:ext uri="{FF2B5EF4-FFF2-40B4-BE49-F238E27FC236}">
                <a16:creationId xmlns:a16="http://schemas.microsoft.com/office/drawing/2014/main" id="{E922D185-A162-BC4E-A8FF-E1BCD2A11C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676400"/>
            <a:ext cx="6781800" cy="451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4792396"/>
      </p:ext>
    </p:extLst>
  </p:cSld>
  <p:clrMapOvr>
    <a:masterClrMapping/>
  </p:clrMapOvr>
  <p:transition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Title 1">
            <a:extLst>
              <a:ext uri="{FF2B5EF4-FFF2-40B4-BE49-F238E27FC236}">
                <a16:creationId xmlns:a16="http://schemas.microsoft.com/office/drawing/2014/main" id="{8B0A7CAE-8B38-EF49-B20F-4896B21A7F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Different Platforms, Different Goals</a:t>
            </a:r>
          </a:p>
        </p:txBody>
      </p:sp>
      <p:sp>
        <p:nvSpPr>
          <p:cNvPr id="196610" name="Slide Number Placeholder 3">
            <a:extLst>
              <a:ext uri="{FF2B5EF4-FFF2-40B4-BE49-F238E27FC236}">
                <a16:creationId xmlns:a16="http://schemas.microsoft.com/office/drawing/2014/main" id="{AB510D93-A6C2-C54D-9ED5-EB1EDEDD5D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2C072-56C6-DC4D-B1F2-66742F808E5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96611" name="Picture 2" descr="drone-technology_1-1024x683.jpg">
            <a:extLst>
              <a:ext uri="{FF2B5EF4-FFF2-40B4-BE49-F238E27FC236}">
                <a16:creationId xmlns:a16="http://schemas.microsoft.com/office/drawing/2014/main" id="{E643F47C-D85A-7C47-8ABE-038A68B1B0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920750"/>
            <a:ext cx="8135937" cy="542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6C6047-CE98-5F4E-9C4A-673FEBBD6F55}"/>
              </a:ext>
            </a:extLst>
          </p:cNvPr>
          <p:cNvSpPr txBox="1"/>
          <p:nvPr/>
        </p:nvSpPr>
        <p:spPr>
          <a:xfrm>
            <a:off x="1547813" y="6524625"/>
            <a:ext cx="3762375" cy="247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Source: https://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iq.intel.com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/5-awesome-uses-for-drone-technology/</a:t>
            </a:r>
          </a:p>
        </p:txBody>
      </p:sp>
    </p:spTree>
    <p:extLst>
      <p:ext uri="{BB962C8B-B14F-4D97-AF65-F5344CB8AC3E}">
        <p14:creationId xmlns:p14="http://schemas.microsoft.com/office/powerpoint/2010/main" val="3431100193"/>
      </p:ext>
    </p:extLst>
  </p:cSld>
  <p:clrMapOvr>
    <a:masterClrMapping/>
  </p:clrMapOvr>
  <p:transition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Title 1">
            <a:extLst>
              <a:ext uri="{FF2B5EF4-FFF2-40B4-BE49-F238E27FC236}">
                <a16:creationId xmlns:a16="http://schemas.microsoft.com/office/drawing/2014/main" id="{22185C75-BA89-E443-9AD3-9EFF4C1CCA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Different Platforms, Different Goals</a:t>
            </a:r>
          </a:p>
        </p:txBody>
      </p:sp>
      <p:pic>
        <p:nvPicPr>
          <p:cNvPr id="197634" name="Content Placeholder 4" descr="UK-Self-Driving-Cars.jpg">
            <a:extLst>
              <a:ext uri="{FF2B5EF4-FFF2-40B4-BE49-F238E27FC236}">
                <a16:creationId xmlns:a16="http://schemas.microsoft.com/office/drawing/2014/main" id="{E3487D91-2AA1-6842-9E90-4EF5F426ABD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" r="3873"/>
          <a:stretch>
            <a:fillRect/>
          </a:stretch>
        </p:blipFill>
        <p:spPr/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4E1918-85FA-8846-A842-0E4C1061AD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96EC925-01DB-1A40-AC6B-45A3400F057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14010D-26F8-464A-8305-9306E0F45BA6}"/>
              </a:ext>
            </a:extLst>
          </p:cNvPr>
          <p:cNvSpPr txBox="1"/>
          <p:nvPr/>
        </p:nvSpPr>
        <p:spPr>
          <a:xfrm>
            <a:off x="1476375" y="6494463"/>
            <a:ext cx="4721225" cy="247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Source: https://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taxistartup.com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wp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-content/uploads/2015/03/UK-Self-Driving-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Cars.jpg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251263"/>
      </p:ext>
    </p:extLst>
  </p:cSld>
  <p:clrMapOvr>
    <a:masterClrMapping/>
  </p:clrMapOvr>
  <p:transition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Title 1">
            <a:extLst>
              <a:ext uri="{FF2B5EF4-FFF2-40B4-BE49-F238E27FC236}">
                <a16:creationId xmlns:a16="http://schemas.microsoft.com/office/drawing/2014/main" id="{908016E5-2BA2-314B-A5B6-3691F567AF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Different Platforms, Different Goals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C87927-CC81-8840-91C8-976CC91A502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1BB96D-8940-3442-A363-403CF58ABD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8A18AA-58C6-D544-8201-D8A1750C6C72}"/>
              </a:ext>
            </a:extLst>
          </p:cNvPr>
          <p:cNvSpPr txBox="1"/>
          <p:nvPr/>
        </p:nvSpPr>
        <p:spPr>
          <a:xfrm>
            <a:off x="1476375" y="6494463"/>
            <a:ext cx="6711950" cy="247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Source: http://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sm.pcmag.com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pcmag_uk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/photo/g/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google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-self-driving-car-the-guts/google-self-driving-car-the-guts_dwx8.jpg</a:t>
            </a:r>
          </a:p>
        </p:txBody>
      </p:sp>
      <p:pic>
        <p:nvPicPr>
          <p:cNvPr id="198660" name="Picture 6" descr="google-self-driving-car-the-guts_dwx8.jpg">
            <a:extLst>
              <a:ext uri="{FF2B5EF4-FFF2-40B4-BE49-F238E27FC236}">
                <a16:creationId xmlns:a16="http://schemas.microsoft.com/office/drawing/2014/main" id="{4AD357DE-1673-964B-981B-D562C0774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1268413"/>
            <a:ext cx="6985000" cy="466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5903391"/>
      </p:ext>
    </p:extLst>
  </p:cSld>
  <p:clrMapOvr>
    <a:masterClrMapping/>
  </p:clrMapOvr>
  <p:transition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Title 1">
            <a:extLst>
              <a:ext uri="{FF2B5EF4-FFF2-40B4-BE49-F238E27FC236}">
                <a16:creationId xmlns:a16="http://schemas.microsoft.com/office/drawing/2014/main" id="{85DE7946-0FE0-8C4F-82E3-7FB498150F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Different Platforms, Different Goals</a:t>
            </a:r>
          </a:p>
        </p:txBody>
      </p:sp>
      <p:sp>
        <p:nvSpPr>
          <p:cNvPr id="199682" name="Slide Number Placeholder 3">
            <a:extLst>
              <a:ext uri="{FF2B5EF4-FFF2-40B4-BE49-F238E27FC236}">
                <a16:creationId xmlns:a16="http://schemas.microsoft.com/office/drawing/2014/main" id="{4D192EFB-51AA-8748-A7B4-9E4AA5059E6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FEF7218-C7F1-CF47-BBA1-425B3124677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9683" name="TextBox 4">
            <a:extLst>
              <a:ext uri="{FF2B5EF4-FFF2-40B4-BE49-F238E27FC236}">
                <a16:creationId xmlns:a16="http://schemas.microsoft.com/office/drawing/2014/main" id="{C2844390-D7BC-1944-A93C-99177C547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625" y="6494463"/>
            <a:ext cx="593883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Source: https://fossbytes.com/wp-content/uploads/2015/06/Supercomputer-TIANHE2-china.jpg</a:t>
            </a:r>
          </a:p>
        </p:txBody>
      </p:sp>
      <p:pic>
        <p:nvPicPr>
          <p:cNvPr id="199684" name="Picture 1" descr="Supercomputer-TIANHE2-china.jpg">
            <a:extLst>
              <a:ext uri="{FF2B5EF4-FFF2-40B4-BE49-F238E27FC236}">
                <a16:creationId xmlns:a16="http://schemas.microsoft.com/office/drawing/2014/main" id="{41EB839B-BA02-974F-ABAE-813A69885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6013"/>
            <a:ext cx="9144000" cy="4976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1903939"/>
      </p:ext>
    </p:extLst>
  </p:cSld>
  <p:clrMapOvr>
    <a:masterClrMapping/>
  </p:clrMapOvr>
  <p:transition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Title 1">
            <a:extLst>
              <a:ext uri="{FF2B5EF4-FFF2-40B4-BE49-F238E27FC236}">
                <a16:creationId xmlns:a16="http://schemas.microsoft.com/office/drawing/2014/main" id="{FA241D44-92E5-4748-976C-CC55E6037E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Different Platforms, Different Goals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4258B5-7A44-DC4F-B5AC-9BDE7728F88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CDBE32-98A2-BD4C-A9FB-E7CA81615A8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00707" name="Picture 4">
            <a:extLst>
              <a:ext uri="{FF2B5EF4-FFF2-40B4-BE49-F238E27FC236}">
                <a16:creationId xmlns:a16="http://schemas.microsoft.com/office/drawing/2014/main" id="{C51A6FAE-E887-D849-A811-C41EA4FA2A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0800"/>
            <a:ext cx="9144000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BB2F58F-0033-4A40-B37D-73819287790E}"/>
              </a:ext>
            </a:extLst>
          </p:cNvPr>
          <p:cNvSpPr txBox="1"/>
          <p:nvPr/>
        </p:nvSpPr>
        <p:spPr>
          <a:xfrm>
            <a:off x="250825" y="5805488"/>
            <a:ext cx="8443913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Jouppi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 et al., “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In-Datacenter Performance Analysis of a Tensor Processing Unit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”, ISCA 2017.</a:t>
            </a:r>
          </a:p>
        </p:txBody>
      </p:sp>
    </p:spTree>
    <p:extLst>
      <p:ext uri="{BB962C8B-B14F-4D97-AF65-F5344CB8AC3E}">
        <p14:creationId xmlns:p14="http://schemas.microsoft.com/office/powerpoint/2010/main" val="145963864"/>
      </p:ext>
    </p:extLst>
  </p:cSld>
  <p:clrMapOvr>
    <a:masterClrMapping/>
  </p:clrMapOvr>
  <p:transition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C89D18C-8BFF-7442-B951-E83EB12351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305861"/>
            <a:ext cx="8589818" cy="40888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FE9F38-30B4-7746-AF4E-4E5F1C8AC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>
                <a:latin typeface="Garamond" charset="0"/>
              </a:rPr>
              <a:t>Different Platforms, Different Goals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F14326-2558-9A48-A1D3-9C64D6BEB2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8989FC3-73BF-3446-A984-86AD0F7D675C}"/>
              </a:ext>
            </a:extLst>
          </p:cNvPr>
          <p:cNvSpPr/>
          <p:nvPr/>
        </p:nvSpPr>
        <p:spPr bwMode="auto">
          <a:xfrm>
            <a:off x="3124200" y="3810000"/>
            <a:ext cx="1066800" cy="1066800"/>
          </a:xfrm>
          <a:prstGeom prst="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D60B25E-1302-034F-AB6E-ABC287907FCF}"/>
              </a:ext>
            </a:extLst>
          </p:cNvPr>
          <p:cNvSpPr/>
          <p:nvPr/>
        </p:nvSpPr>
        <p:spPr bwMode="auto">
          <a:xfrm>
            <a:off x="5943600" y="3775650"/>
            <a:ext cx="1066800" cy="1066800"/>
          </a:xfrm>
          <a:prstGeom prst="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546AFA-DE99-4742-94F8-CF21D3CCCA2A}"/>
              </a:ext>
            </a:extLst>
          </p:cNvPr>
          <p:cNvSpPr/>
          <p:nvPr/>
        </p:nvSpPr>
        <p:spPr>
          <a:xfrm>
            <a:off x="263236" y="871919"/>
            <a:ext cx="6989618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ML accelerator: 260 mm</a:t>
            </a:r>
            <a:r>
              <a:rPr kumimoji="0" lang="en-US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, 6 billion transistors, 600 GFLOPS GPU, 12 ARM 2.2 GHz CPUs.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Proxima Nova"/>
                <a:ea typeface="ＭＳ Ｐゴシック" panose="020B0600070205080204" pitchFamily="34" charset="-128"/>
                <a:cs typeface="+mn-cs"/>
              </a:rPr>
              <a:t>Two redundant chips for better safety.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C9B3F99-A5D2-B94A-875E-E94E821029DD}"/>
              </a:ext>
            </a:extLst>
          </p:cNvPr>
          <p:cNvSpPr/>
          <p:nvPr/>
        </p:nvSpPr>
        <p:spPr>
          <a:xfrm>
            <a:off x="228600" y="6476314"/>
            <a:ext cx="42562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155CC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/>
              </a:rPr>
              <a:t>https://youtu.be/Ucp0TTmvqOE?t=4236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0EE7E8-8FFA-5745-80FF-54086B4891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8377" y="1026359"/>
            <a:ext cx="750041" cy="10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242895"/>
      </p:ext>
    </p:extLst>
  </p:cSld>
  <p:clrMapOvr>
    <a:masterClrMapping/>
  </p:clrMapOvr>
  <p:transition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7BD4C-42D6-944C-AB93-1F2E7C881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</a:rPr>
              <a:t>Different Platforms, Different Goals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4BE51-ACF8-CE44-AA89-9ADF4B621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4E0D01-23CA-4248-B1F9-623D1F5F6D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686A470-8AEA-6545-A8E5-31C906F90F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r="13333"/>
          <a:stretch/>
        </p:blipFill>
        <p:spPr>
          <a:xfrm>
            <a:off x="1143000" y="1170709"/>
            <a:ext cx="3962400" cy="39547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278018D-EB18-9A46-B233-A318B649D4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88333" t="82151"/>
          <a:stretch/>
        </p:blipFill>
        <p:spPr>
          <a:xfrm>
            <a:off x="6324600" y="4323311"/>
            <a:ext cx="533400" cy="70588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9D62E1C-752D-EC42-93F7-CE6899ADF6F0}"/>
              </a:ext>
            </a:extLst>
          </p:cNvPr>
          <p:cNvSpPr txBox="1"/>
          <p:nvPr/>
        </p:nvSpPr>
        <p:spPr>
          <a:xfrm>
            <a:off x="1828800" y="5196704"/>
            <a:ext cx="259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Cerebras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WSE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1.2 Trillion transistors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46,225 mm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41D3ED-D597-EE40-A81A-14BD50D95420}"/>
              </a:ext>
            </a:extLst>
          </p:cNvPr>
          <p:cNvSpPr txBox="1"/>
          <p:nvPr/>
        </p:nvSpPr>
        <p:spPr>
          <a:xfrm>
            <a:off x="5334000" y="5183079"/>
            <a:ext cx="259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Largest GPU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21.1 Billion transistors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815 mm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D573CC6-2246-7C4D-A251-8A3F0E6EDB4F}"/>
              </a:ext>
            </a:extLst>
          </p:cNvPr>
          <p:cNvSpPr/>
          <p:nvPr/>
        </p:nvSpPr>
        <p:spPr>
          <a:xfrm>
            <a:off x="5557838" y="1378155"/>
            <a:ext cx="4572000" cy="223445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The largest ML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    accelerator chip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400,000 cores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11E9328-67B6-D84E-8CAF-16C2D14F4F24}"/>
              </a:ext>
            </a:extLst>
          </p:cNvPr>
          <p:cNvSpPr/>
          <p:nvPr/>
        </p:nvSpPr>
        <p:spPr>
          <a:xfrm>
            <a:off x="6058869" y="6049005"/>
            <a:ext cx="118013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NVIDIA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 TITAN V 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C9DCE1-9387-224F-B474-2091B2AD1D02}"/>
              </a:ext>
            </a:extLst>
          </p:cNvPr>
          <p:cNvSpPr txBox="1"/>
          <p:nvPr/>
        </p:nvSpPr>
        <p:spPr>
          <a:xfrm>
            <a:off x="103539" y="6133643"/>
            <a:ext cx="873566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4"/>
              </a:rPr>
              <a:t>https://www.anandtech.com/show/14758/hot-chips-31-live-blogs-cerebras-wafer-scale-deep-learning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7628116-A674-6B47-B5A5-66C8134061BF}"/>
              </a:ext>
            </a:extLst>
          </p:cNvPr>
          <p:cNvSpPr/>
          <p:nvPr/>
        </p:nvSpPr>
        <p:spPr>
          <a:xfrm>
            <a:off x="0" y="6474022"/>
            <a:ext cx="891063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5"/>
              </a:rPr>
              <a:t>https://www.cerebras.net/cerebras-wafer-scale-engine-why-we-need-big-chips-for-deep-learning/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3564367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09" name="Title 1">
            <a:extLst>
              <a:ext uri="{FF2B5EF4-FFF2-40B4-BE49-F238E27FC236}">
                <a16:creationId xmlns:a16="http://schemas.microsoft.com/office/drawing/2014/main" id="{286FB4E1-FABB-D847-AD00-9D180EABE9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Answer Extended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855EC9-0FE3-3F43-ACBD-B155226E6B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96950"/>
            <a:ext cx="9144000" cy="5194300"/>
          </a:xfrm>
        </p:spPr>
        <p:txBody>
          <a:bodyPr/>
          <a:lstStyle/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 marL="0" indent="0">
              <a:buFont typeface="Wingdings" pitchFamily="2" charset="2"/>
              <a:buNone/>
              <a:defRPr/>
            </a:pPr>
            <a:endParaRPr lang="en-US" dirty="0"/>
          </a:p>
          <a:p>
            <a:pPr marL="0" indent="0" algn="ctr">
              <a:buFont typeface="Wingdings" charset="0"/>
              <a:buNone/>
              <a:defRPr/>
            </a:pPr>
            <a:r>
              <a:rPr lang="en-US" sz="6400" dirty="0"/>
              <a:t>To Enable </a:t>
            </a:r>
          </a:p>
          <a:p>
            <a:pPr marL="0" indent="0" algn="ctr">
              <a:buFont typeface="Wingdings" charset="0"/>
              <a:buNone/>
              <a:defRPr/>
            </a:pPr>
            <a:r>
              <a:rPr lang="en-US" sz="6400" dirty="0"/>
              <a:t>a Better Life &amp; Future</a:t>
            </a:r>
          </a:p>
        </p:txBody>
      </p:sp>
      <p:sp>
        <p:nvSpPr>
          <p:cNvPr id="273411" name="Slide Number Placeholder 3">
            <a:extLst>
              <a:ext uri="{FF2B5EF4-FFF2-40B4-BE49-F238E27FC236}">
                <a16:creationId xmlns:a16="http://schemas.microsoft.com/office/drawing/2014/main" id="{1B9BFD72-0528-A648-8378-05D4D35A61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414E96B-E480-534D-8D9A-9157AFEEB01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751651"/>
      </p:ext>
    </p:extLst>
  </p:cSld>
  <p:clrMapOvr>
    <a:masterClrMapping/>
  </p:clrMapOvr>
  <p:transition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Title 1">
            <a:extLst>
              <a:ext uri="{FF2B5EF4-FFF2-40B4-BE49-F238E27FC236}">
                <a16:creationId xmlns:a16="http://schemas.microsoft.com/office/drawing/2014/main" id="{B75F8569-0658-7A41-A281-39DE616B8D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Basic Building Blocks</a:t>
            </a:r>
          </a:p>
        </p:txBody>
      </p:sp>
      <p:sp>
        <p:nvSpPr>
          <p:cNvPr id="201730" name="Content Placeholder 2">
            <a:extLst>
              <a:ext uri="{FF2B5EF4-FFF2-40B4-BE49-F238E27FC236}">
                <a16:creationId xmlns:a16="http://schemas.microsoft.com/office/drawing/2014/main" id="{9A763D9E-3DF1-D948-99A3-981A677E5B5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Electrons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Transistors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Logic Gates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Combinational Logic Circuits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Sequential Logic Circuits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Storage Elements and Memory</a:t>
            </a:r>
          </a:p>
          <a:p>
            <a:r>
              <a:rPr lang="is-IS" altLang="en-US">
                <a:ea typeface="ＭＳ Ｐゴシック" panose="020B0600070205080204" pitchFamily="34" charset="-128"/>
              </a:rPr>
              <a:t>…</a:t>
            </a:r>
          </a:p>
          <a:p>
            <a:r>
              <a:rPr lang="is-IS" altLang="en-US">
                <a:ea typeface="ＭＳ Ｐゴシック" panose="020B0600070205080204" pitchFamily="34" charset="-128"/>
              </a:rPr>
              <a:t>Cores</a:t>
            </a:r>
          </a:p>
          <a:p>
            <a:r>
              <a:rPr lang="is-IS" altLang="en-US">
                <a:ea typeface="ＭＳ Ｐゴシック" panose="020B0600070205080204" pitchFamily="34" charset="-128"/>
              </a:rPr>
              <a:t>Caches</a:t>
            </a:r>
          </a:p>
          <a:p>
            <a:r>
              <a:rPr lang="is-IS" altLang="en-US">
                <a:ea typeface="ＭＳ Ｐゴシック" panose="020B0600070205080204" pitchFamily="34" charset="-128"/>
              </a:rPr>
              <a:t>Interconnect</a:t>
            </a:r>
          </a:p>
          <a:p>
            <a:r>
              <a:rPr lang="is-IS" altLang="en-US">
                <a:ea typeface="ＭＳ Ｐゴシック" panose="020B0600070205080204" pitchFamily="34" charset="-128"/>
              </a:rPr>
              <a:t>Memories</a:t>
            </a:r>
          </a:p>
          <a:p>
            <a:r>
              <a:rPr lang="is-IS" altLang="en-US">
                <a:ea typeface="ＭＳ Ｐゴシック" panose="020B0600070205080204" pitchFamily="34" charset="-128"/>
              </a:rPr>
              <a:t>...</a:t>
            </a:r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1731" name="Slide Number Placeholder 3">
            <a:extLst>
              <a:ext uri="{FF2B5EF4-FFF2-40B4-BE49-F238E27FC236}">
                <a16:creationId xmlns:a16="http://schemas.microsoft.com/office/drawing/2014/main" id="{878837BF-C3C8-E84D-A54F-E01F9326BB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383E597-2364-BA49-82D1-0DCF22F0C13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756071"/>
      </p:ext>
    </p:extLst>
  </p:cSld>
  <p:clrMapOvr>
    <a:masterClrMapping/>
  </p:clrMapOvr>
  <p:transition/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Title 1">
            <a:extLst>
              <a:ext uri="{FF2B5EF4-FFF2-40B4-BE49-F238E27FC236}">
                <a16:creationId xmlns:a16="http://schemas.microsoft.com/office/drawing/2014/main" id="{5828D00B-37F8-0A4B-8C21-C335A033EE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Reading Assignments for This Week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777126-0AD4-1C45-9C20-B3FC80CA0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739900"/>
            <a:ext cx="26670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Chapter 1 in Harris &amp; Harris</a:t>
            </a:r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 marL="0" indent="0">
              <a:buFont typeface="Wingdings" charset="0"/>
              <a:buNone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Chapters 1-2 in </a:t>
            </a:r>
            <a:r>
              <a:rPr lang="en-US" dirty="0" err="1">
                <a:solidFill>
                  <a:srgbClr val="0000FF"/>
                </a:solidFill>
              </a:rPr>
              <a:t>Patt</a:t>
            </a:r>
            <a:r>
              <a:rPr lang="en-US" dirty="0">
                <a:solidFill>
                  <a:srgbClr val="0000FF"/>
                </a:solidFill>
              </a:rPr>
              <a:t> and Patel</a:t>
            </a:r>
          </a:p>
        </p:txBody>
      </p:sp>
      <p:sp>
        <p:nvSpPr>
          <p:cNvPr id="202755" name="Slide Number Placeholder 3">
            <a:extLst>
              <a:ext uri="{FF2B5EF4-FFF2-40B4-BE49-F238E27FC236}">
                <a16:creationId xmlns:a16="http://schemas.microsoft.com/office/drawing/2014/main" id="{BD91CEED-7784-DB4E-9C16-30BF43A529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2B66CC1-7B43-654B-9696-99823D54D2C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5" descr="book_v2.jpg">
            <a:extLst>
              <a:ext uri="{FF2B5EF4-FFF2-40B4-BE49-F238E27FC236}">
                <a16:creationId xmlns:a16="http://schemas.microsoft.com/office/drawing/2014/main" id="{F4CFBB11-7517-0248-AF64-D37074DC69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990600"/>
            <a:ext cx="2125663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2757" name="Picture 6" descr="41t6QAnO8fL.jpg">
            <a:extLst>
              <a:ext uri="{FF2B5EF4-FFF2-40B4-BE49-F238E27FC236}">
                <a16:creationId xmlns:a16="http://schemas.microsoft.com/office/drawing/2014/main" id="{807EE9E3-8294-2B43-9C3C-69321382DF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733800"/>
            <a:ext cx="2184400" cy="270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2758" name="Content Placeholder 2">
            <a:extLst>
              <a:ext uri="{FF2B5EF4-FFF2-40B4-BE49-F238E27FC236}">
                <a16:creationId xmlns:a16="http://schemas.microsoft.com/office/drawing/2014/main" id="{76D6CADC-50E0-2D4F-B72B-4673778D164B}"/>
              </a:ext>
            </a:extLst>
          </p:cNvPr>
          <p:cNvSpPr txBox="1">
            <a:spLocks/>
          </p:cNvSpPr>
          <p:nvPr/>
        </p:nvSpPr>
        <p:spPr bwMode="auto">
          <a:xfrm>
            <a:off x="5943600" y="3124200"/>
            <a:ext cx="3200400" cy="519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Supplementary Lecture Slides on Binary Numbers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 panose="020B060403050404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60570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Title 1">
            <a:extLst>
              <a:ext uri="{FF2B5EF4-FFF2-40B4-BE49-F238E27FC236}">
                <a16:creationId xmlns:a16="http://schemas.microsoft.com/office/drawing/2014/main" id="{6AF0D36A-3D97-BD43-A301-87117E95BD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Major High-Level Goals of This Course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062495-2525-444B-A0A3-6020C5EFE72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838200"/>
            <a:ext cx="87630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 Digital Circuits &amp; Computer Architecture</a:t>
            </a:r>
          </a:p>
          <a:p>
            <a:endParaRPr lang="en-US" altLang="en-US" sz="120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Understand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basics</a:t>
            </a: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Understand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principles (of design)</a:t>
            </a: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Understand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precedents</a:t>
            </a:r>
          </a:p>
          <a:p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Based on such understanding: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learn how a modern computer works underneath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evaluate tradeoffs of different designs and ideas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implement a principled design (a simple microprocessor)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learn to systematically debug increasingly complex systems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Hopefully enable you to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develop novel, out-of-the-box designs</a:t>
            </a:r>
          </a:p>
          <a:p>
            <a:pPr lvl="1"/>
            <a:endParaRPr lang="en-US" altLang="en-US" sz="110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The focus is on basics, principles, precedents, and how to use them to create/implement good designs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3779" name="Slide Number Placeholder 3">
            <a:extLst>
              <a:ext uri="{FF2B5EF4-FFF2-40B4-BE49-F238E27FC236}">
                <a16:creationId xmlns:a16="http://schemas.microsoft.com/office/drawing/2014/main" id="{3ECD2C86-D1C3-A944-B160-3A31389448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1887FB-25C8-E048-850C-AB249977274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4971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Title 1">
            <a:extLst>
              <a:ext uri="{FF2B5EF4-FFF2-40B4-BE49-F238E27FC236}">
                <a16:creationId xmlns:a16="http://schemas.microsoft.com/office/drawing/2014/main" id="{8E70B491-459D-6B4A-91A6-1E498F3046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Why These Goals?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479AD4-B059-CB46-BCD5-06CB33D64A7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Because you are here for a Computer Science degree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Regardless of your future direction</a:t>
            </a:r>
            <a:r>
              <a:rPr lang="en-US" altLang="en-US">
                <a:ea typeface="ＭＳ Ｐゴシック" panose="020B0600070205080204" pitchFamily="34" charset="-128"/>
              </a:rPr>
              <a:t>, learning the principles of digital design &amp; computer architecture will be useful to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design better hardware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design better software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design better systems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make better tradeoffs in design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understand why computers behave the way they do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solve problems better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think “in parallel”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think critically</a:t>
            </a:r>
          </a:p>
          <a:p>
            <a:pPr lvl="1"/>
            <a:r>
              <a:rPr lang="is-IS" altLang="en-US">
                <a:ea typeface="ＭＳ Ｐゴシック" panose="020B0600070205080204" pitchFamily="34" charset="-128"/>
              </a:rPr>
              <a:t>…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4803" name="Slide Number Placeholder 3">
            <a:extLst>
              <a:ext uri="{FF2B5EF4-FFF2-40B4-BE49-F238E27FC236}">
                <a16:creationId xmlns:a16="http://schemas.microsoft.com/office/drawing/2014/main" id="{CBD77DB5-2BF2-F942-B584-F5EB02257D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C76392-509B-BB4D-A295-20866469321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1489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6">
            <a:extLst>
              <a:ext uri="{FF2B5EF4-FFF2-40B4-BE49-F238E27FC236}">
                <a16:creationId xmlns:a16="http://schemas.microsoft.com/office/drawing/2014/main" id="{425F47AE-C39C-438B-9E19-3E95DB621AE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752600"/>
            <a:ext cx="7924800" cy="175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 and Logistics</a:t>
            </a:r>
          </a:p>
        </p:txBody>
      </p:sp>
      <p:sp>
        <p:nvSpPr>
          <p:cNvPr id="76803" name="Subtitle 7">
            <a:extLst>
              <a:ext uri="{FF2B5EF4-FFF2-40B4-BE49-F238E27FC236}">
                <a16:creationId xmlns:a16="http://schemas.microsoft.com/office/drawing/2014/main" id="{24F573B8-52E2-4F1F-B8B7-92D9B74523E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76804" name="Slide Number Placeholder 3">
            <a:extLst>
              <a:ext uri="{FF2B5EF4-FFF2-40B4-BE49-F238E27FC236}">
                <a16:creationId xmlns:a16="http://schemas.microsoft.com/office/drawing/2014/main" id="{EAE84B8E-558A-4B8A-B756-17D118225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A827D4-048D-421E-960B-AA313C4B0F1A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4840667"/>
      </p:ext>
    </p:extLst>
  </p:cSld>
  <p:clrMapOvr>
    <a:masterClrMapping/>
  </p:clrMapOvr>
  <p:transition/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09" name="Title 1">
            <a:extLst>
              <a:ext uri="{FF2B5EF4-FFF2-40B4-BE49-F238E27FC236}">
                <a16:creationId xmlns:a16="http://schemas.microsoft.com/office/drawing/2014/main" id="{0DF95D71-4717-9641-A2B1-944FC90328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Course Info: Instructor</a:t>
            </a:r>
          </a:p>
        </p:txBody>
      </p:sp>
      <p:sp>
        <p:nvSpPr>
          <p:cNvPr id="21506" name="Content Placeholder 2">
            <a:extLst>
              <a:ext uri="{FF2B5EF4-FFF2-40B4-BE49-F238E27FC236}">
                <a16:creationId xmlns:a16="http://schemas.microsoft.com/office/drawing/2014/main" id="{9CD130D2-C623-7247-B0C8-1800F218DB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1143000"/>
            <a:ext cx="9144000" cy="5194300"/>
          </a:xfrm>
        </p:spPr>
        <p:txBody>
          <a:bodyPr/>
          <a:lstStyle/>
          <a:p>
            <a:r>
              <a:rPr lang="en-US" altLang="en-US" sz="2200" dirty="0">
                <a:ea typeface="ＭＳ Ｐゴシック" panose="020B0600070205080204" pitchFamily="34" charset="-128"/>
              </a:rPr>
              <a:t>Onur Mutlu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Professor @ ETH Zurich CS, since September 2015 (started May 2016)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Strecker Professor @ Carnegie Mellon University ECE/CS, 2009-2016, 2016-…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PhD from UT-Austin, worked at Google, VMware, Microsoft Research, Intel, AMD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  <a:hlinkClick r:id="rId2"/>
              </a:rPr>
              <a:t>https://people.inf.ethz.ch/omutlu/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  <a:hlinkClick r:id="rId3"/>
              </a:rPr>
              <a:t>omutlu@gmail.com</a:t>
            </a:r>
            <a:r>
              <a:rPr lang="en-US" altLang="en-US" sz="1800" dirty="0">
                <a:ea typeface="ＭＳ Ｐゴシック" panose="020B0600070205080204" pitchFamily="34" charset="-128"/>
              </a:rPr>
              <a:t> (Best way to reach me)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Office hours: By appointment (email me)</a:t>
            </a:r>
          </a:p>
          <a:p>
            <a:pPr lvl="1"/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sz="22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Research and Teaching in:</a:t>
            </a:r>
            <a:endParaRPr lang="en-US" altLang="en-US" sz="22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Computer architecture, computer systems, bioinformatics, hardware security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Memory and storage systems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 security 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Fault tolerance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Hardware/software cooperation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Genome analysis and application-algorithm-hardware co-design</a:t>
            </a:r>
          </a:p>
          <a:p>
            <a:pPr lvl="1"/>
            <a:r>
              <a:rPr lang="is-IS" altLang="en-US" sz="1800" dirty="0">
                <a:ea typeface="ＭＳ Ｐゴシック" panose="020B0600070205080204" pitchFamily="34" charset="-128"/>
              </a:rPr>
              <a:t>… 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99011" name="Slide Number Placeholder 3">
            <a:extLst>
              <a:ext uri="{FF2B5EF4-FFF2-40B4-BE49-F238E27FC236}">
                <a16:creationId xmlns:a16="http://schemas.microsoft.com/office/drawing/2014/main" id="{382C1846-515D-6048-9FA0-627CDD03DE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F3043E-DAD2-F347-A0C9-60754FCE566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99012" name="Picture 1">
            <a:extLst>
              <a:ext uri="{FF2B5EF4-FFF2-40B4-BE49-F238E27FC236}">
                <a16:creationId xmlns:a16="http://schemas.microsoft.com/office/drawing/2014/main" id="{EDA8380A-00B6-2F46-A5D1-F19A2EE594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0" y="0"/>
            <a:ext cx="12700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6511526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3" name="Title 1">
            <a:extLst>
              <a:ext uri="{FF2B5EF4-FFF2-40B4-BE49-F238E27FC236}">
                <a16:creationId xmlns:a16="http://schemas.microsoft.com/office/drawing/2014/main" id="{CA71B944-53F7-7148-8EC6-31CB7E3966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Lecturer &amp; PhD Assistants</a:t>
            </a:r>
          </a:p>
        </p:txBody>
      </p:sp>
      <p:sp>
        <p:nvSpPr>
          <p:cNvPr id="276482" name="Content Placeholder 2">
            <a:extLst>
              <a:ext uri="{FF2B5EF4-FFF2-40B4-BE49-F238E27FC236}">
                <a16:creationId xmlns:a16="http://schemas.microsoft.com/office/drawing/2014/main" id="{52A7D215-7FB9-F040-AFEE-C0347CF1E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Head Assistant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Dr. Juan Gómez Luna</a:t>
            </a:r>
          </a:p>
          <a:p>
            <a:pPr lvl="1"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Vice-Head Assistant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Hasan Hassan</a:t>
            </a:r>
          </a:p>
          <a:p>
            <a:pPr lvl="1"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Lecturer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Dr. Frank </a:t>
            </a:r>
            <a:r>
              <a:rPr lang="en-US" altLang="en-US" dirty="0" err="1">
                <a:ea typeface="ＭＳ Ｐゴシック" panose="020B0600070205080204" pitchFamily="34" charset="-128"/>
              </a:rPr>
              <a:t>Gurkaynak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(Other) Key Assistants and Guest Lecturers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Dr. Mohammed </a:t>
            </a:r>
            <a:r>
              <a:rPr lang="en-US" altLang="en-US" dirty="0" err="1">
                <a:ea typeface="ＭＳ Ｐゴシック" panose="020B0600070205080204" pitchFamily="34" charset="-128"/>
              </a:rPr>
              <a:t>Alser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Dr. Lois </a:t>
            </a:r>
            <a:r>
              <a:rPr lang="en-US" altLang="en-US" dirty="0" err="1">
                <a:ea typeface="ＭＳ Ｐゴシック" panose="020B0600070205080204" pitchFamily="34" charset="-128"/>
              </a:rPr>
              <a:t>Orosa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Dr. Jawad Haj-Yahya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Dr. Jisung Park</a:t>
            </a: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00035" name="Slide Number Placeholder 3">
            <a:extLst>
              <a:ext uri="{FF2B5EF4-FFF2-40B4-BE49-F238E27FC236}">
                <a16:creationId xmlns:a16="http://schemas.microsoft.com/office/drawing/2014/main" id="{1191C25D-A122-164C-94BC-4863F167C7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4C41AF-5FFC-B94E-85CB-7207564A57E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637999"/>
      </p:ext>
    </p:extLst>
  </p:cSld>
  <p:clrMapOvr>
    <a:masterClrMapping/>
  </p:clrMapOvr>
  <p:transition/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3" name="Title 1">
            <a:extLst>
              <a:ext uri="{FF2B5EF4-FFF2-40B4-BE49-F238E27FC236}">
                <a16:creationId xmlns:a16="http://schemas.microsoft.com/office/drawing/2014/main" id="{CA71B944-53F7-7148-8EC6-31CB7E3966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PhD Assistants</a:t>
            </a:r>
          </a:p>
        </p:txBody>
      </p:sp>
      <p:sp>
        <p:nvSpPr>
          <p:cNvPr id="276482" name="Content Placeholder 2">
            <a:extLst>
              <a:ext uri="{FF2B5EF4-FFF2-40B4-BE49-F238E27FC236}">
                <a16:creationId xmlns:a16="http://schemas.microsoft.com/office/drawing/2014/main" id="{52A7D215-7FB9-F040-AFEE-C0347CF1E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(Other) Key Assistants and Guest Lecturers (cont.)</a:t>
            </a:r>
          </a:p>
          <a:p>
            <a:pPr lvl="1">
              <a:defRPr/>
            </a:pPr>
            <a:r>
              <a:rPr lang="en-US" altLang="en-US" dirty="0" err="1">
                <a:ea typeface="ＭＳ Ｐゴシック" panose="020B0600070205080204" pitchFamily="34" charset="-128"/>
              </a:rPr>
              <a:t>Minesh</a:t>
            </a:r>
            <a:r>
              <a:rPr lang="en-US" altLang="en-US" dirty="0">
                <a:ea typeface="ＭＳ Ｐゴシック" panose="020B0600070205080204" pitchFamily="34" charset="-128"/>
              </a:rPr>
              <a:t> Patel</a:t>
            </a:r>
          </a:p>
          <a:p>
            <a:pPr lvl="1">
              <a:defRPr/>
            </a:pPr>
            <a:r>
              <a:rPr lang="en-US" altLang="en-US" dirty="0" err="1">
                <a:ea typeface="ＭＳ Ｐゴシック" panose="020B0600070205080204" pitchFamily="34" charset="-128"/>
              </a:rPr>
              <a:t>Giray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dirty="0" err="1">
                <a:ea typeface="ＭＳ Ｐゴシック" panose="020B0600070205080204" pitchFamily="34" charset="-128"/>
              </a:rPr>
              <a:t>Yaglikci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Can </a:t>
            </a:r>
            <a:r>
              <a:rPr lang="en-US" altLang="en-US" dirty="0" err="1">
                <a:ea typeface="ＭＳ Ｐゴシック" panose="020B0600070205080204" pitchFamily="34" charset="-128"/>
              </a:rPr>
              <a:t>Firtina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Geraldo De Oliveira Junior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Rahul </a:t>
            </a:r>
            <a:r>
              <a:rPr lang="en-US" altLang="en-US" dirty="0" err="1">
                <a:ea typeface="ＭＳ Ｐゴシック" panose="020B0600070205080204" pitchFamily="34" charset="-128"/>
              </a:rPr>
              <a:t>Bera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Konstantinos </a:t>
            </a:r>
            <a:r>
              <a:rPr lang="en-US" altLang="en-US" dirty="0" err="1">
                <a:ea typeface="ＭＳ Ｐゴシック" panose="020B0600070205080204" pitchFamily="34" charset="-128"/>
              </a:rPr>
              <a:t>Kanellopoulos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00035" name="Slide Number Placeholder 3">
            <a:extLst>
              <a:ext uri="{FF2B5EF4-FFF2-40B4-BE49-F238E27FC236}">
                <a16:creationId xmlns:a16="http://schemas.microsoft.com/office/drawing/2014/main" id="{1191C25D-A122-164C-94BC-4863F167C7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4C41AF-5FFC-B94E-85CB-7207564A57E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190744"/>
      </p:ext>
    </p:extLst>
  </p:cSld>
  <p:clrMapOvr>
    <a:masterClrMapping/>
  </p:clrMapOvr>
  <p:transition/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Student Assistants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599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Roknoddin</a:t>
            </a:r>
            <a:r>
              <a:rPr lang="en-US" dirty="0"/>
              <a:t> </a:t>
            </a:r>
            <a:r>
              <a:rPr lang="en-US" dirty="0" err="1"/>
              <a:t>Azizibarzoki</a:t>
            </a:r>
            <a:endParaRPr lang="en-US" dirty="0"/>
          </a:p>
          <a:p>
            <a:r>
              <a:rPr lang="en-US" dirty="0"/>
              <a:t>Tim Fischer</a:t>
            </a:r>
          </a:p>
          <a:p>
            <a:r>
              <a:rPr lang="en-US" dirty="0"/>
              <a:t>Lukas </a:t>
            </a:r>
            <a:r>
              <a:rPr lang="en-US" dirty="0" err="1"/>
              <a:t>Gygi</a:t>
            </a:r>
            <a:endParaRPr lang="en-US" dirty="0"/>
          </a:p>
          <a:p>
            <a:r>
              <a:rPr lang="en-US" dirty="0"/>
              <a:t>Leo </a:t>
            </a:r>
            <a:r>
              <a:rPr lang="en-US" dirty="0" err="1"/>
              <a:t>Horné</a:t>
            </a:r>
            <a:endParaRPr lang="en-US" dirty="0"/>
          </a:p>
          <a:p>
            <a:r>
              <a:rPr lang="en-US" dirty="0"/>
              <a:t>Lara Lazier</a:t>
            </a:r>
          </a:p>
          <a:p>
            <a:r>
              <a:rPr lang="en-US" dirty="0"/>
              <a:t>Artur Melo</a:t>
            </a:r>
          </a:p>
          <a:p>
            <a:r>
              <a:rPr lang="en-US" dirty="0"/>
              <a:t>Chris </a:t>
            </a:r>
            <a:r>
              <a:rPr lang="en-US" dirty="0" err="1"/>
              <a:t>Mnuk</a:t>
            </a:r>
            <a:endParaRPr lang="en-US" dirty="0"/>
          </a:p>
          <a:p>
            <a:r>
              <a:rPr lang="en-US" dirty="0"/>
              <a:t>Nathan </a:t>
            </a:r>
            <a:r>
              <a:rPr lang="en-US" dirty="0" err="1"/>
              <a:t>Neike</a:t>
            </a:r>
            <a:endParaRPr lang="en-US" dirty="0"/>
          </a:p>
          <a:p>
            <a:r>
              <a:rPr lang="en-US" dirty="0"/>
              <a:t>Arpan Prasad</a:t>
            </a:r>
          </a:p>
          <a:p>
            <a:r>
              <a:rPr lang="en-US" dirty="0"/>
              <a:t>Nina Richter</a:t>
            </a:r>
          </a:p>
          <a:p>
            <a:r>
              <a:rPr lang="en-US" dirty="0"/>
              <a:t>João </a:t>
            </a:r>
            <a:r>
              <a:rPr lang="en-US" dirty="0" err="1"/>
              <a:t>Dinis</a:t>
            </a:r>
            <a:r>
              <a:rPr lang="en-US" dirty="0"/>
              <a:t> </a:t>
            </a:r>
            <a:r>
              <a:rPr lang="en-US" dirty="0" err="1"/>
              <a:t>Sanches</a:t>
            </a:r>
            <a:r>
              <a:rPr lang="en-US" dirty="0"/>
              <a:t> Ferreira</a:t>
            </a:r>
          </a:p>
          <a:p>
            <a:r>
              <a:rPr lang="en-US" dirty="0"/>
              <a:t>Taha </a:t>
            </a:r>
            <a:r>
              <a:rPr lang="en-US" dirty="0" err="1"/>
              <a:t>Shahroodi</a:t>
            </a:r>
            <a:endParaRPr lang="en-US" dirty="0"/>
          </a:p>
          <a:p>
            <a:r>
              <a:rPr lang="en-US" dirty="0"/>
              <a:t>Roberto </a:t>
            </a:r>
            <a:r>
              <a:rPr lang="en-US" dirty="0" err="1"/>
              <a:t>Starc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5361036"/>
      </p:ext>
    </p:extLst>
  </p:cSld>
  <p:clrMapOvr>
    <a:masterClrMapping/>
  </p:clrMapOvr>
  <p:transition/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dirty="0"/>
              <a:t>Course Info: Lab Assistants (I)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14400"/>
            <a:ext cx="4229100" cy="5562600"/>
          </a:xfrm>
        </p:spPr>
        <p:txBody>
          <a:bodyPr/>
          <a:lstStyle/>
          <a:p>
            <a:r>
              <a:rPr lang="en-US" dirty="0"/>
              <a:t>Tuesday 15-17</a:t>
            </a:r>
          </a:p>
          <a:p>
            <a:pPr lvl="1"/>
            <a:r>
              <a:rPr lang="en-US" dirty="0"/>
              <a:t>TBD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914400"/>
            <a:ext cx="4229100" cy="5562600"/>
          </a:xfrm>
        </p:spPr>
        <p:txBody>
          <a:bodyPr/>
          <a:lstStyle/>
          <a:p>
            <a:r>
              <a:rPr lang="en-US" dirty="0"/>
              <a:t>Wednesday 15-17</a:t>
            </a:r>
          </a:p>
          <a:p>
            <a:pPr lvl="1"/>
            <a:r>
              <a:rPr lang="en-US" dirty="0"/>
              <a:t>TBD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36AAF50-49AA-4C46-84C3-9E6309E4793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890668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3" name="Title 1">
            <a:extLst>
              <a:ext uri="{FF2B5EF4-FFF2-40B4-BE49-F238E27FC236}">
                <a16:creationId xmlns:a16="http://schemas.microsoft.com/office/drawing/2014/main" id="{587CD278-D465-DF44-A2ED-4F4BECFE553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412875"/>
            <a:ext cx="7924800" cy="1752600"/>
          </a:xfrm>
        </p:spPr>
        <p:txBody>
          <a:bodyPr/>
          <a:lstStyle/>
          <a:p>
            <a:r>
              <a:rPr lang="en-US" altLang="en-US"/>
              <a:t>How Does a Computer </a:t>
            </a:r>
            <a:br>
              <a:rPr lang="en-US" altLang="en-US"/>
            </a:br>
            <a:r>
              <a:rPr lang="en-US" altLang="en-US"/>
              <a:t>Solve Problems?</a:t>
            </a:r>
          </a:p>
        </p:txBody>
      </p:sp>
      <p:sp>
        <p:nvSpPr>
          <p:cNvPr id="274434" name="Subtitle 2">
            <a:extLst>
              <a:ext uri="{FF2B5EF4-FFF2-40B4-BE49-F238E27FC236}">
                <a16:creationId xmlns:a16="http://schemas.microsoft.com/office/drawing/2014/main" id="{214466E0-80A4-474E-BA94-029805856F9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274435" name="Slide Number Placeholder 3">
            <a:extLst>
              <a:ext uri="{FF2B5EF4-FFF2-40B4-BE49-F238E27FC236}">
                <a16:creationId xmlns:a16="http://schemas.microsoft.com/office/drawing/2014/main" id="{FF3ADDF6-E5F8-904E-96B1-5663E7161CF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3F9B3B-A5A7-4A4D-AEEC-81EB4C79918A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310680"/>
      </p:ext>
    </p:extLst>
  </p:cSld>
  <p:clrMapOvr>
    <a:masterClrMapping/>
  </p:clrMapOvr>
  <p:transition/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dirty="0"/>
              <a:t>Course Info: Lab Assistants (II)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14400"/>
            <a:ext cx="4229100" cy="5562600"/>
          </a:xfrm>
        </p:spPr>
        <p:txBody>
          <a:bodyPr/>
          <a:lstStyle/>
          <a:p>
            <a:r>
              <a:rPr lang="en-US" dirty="0"/>
              <a:t>Friday 8-10</a:t>
            </a:r>
          </a:p>
          <a:p>
            <a:pPr lvl="1"/>
            <a:r>
              <a:rPr lang="en-US" dirty="0"/>
              <a:t>TBD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914400"/>
            <a:ext cx="4229100" cy="5562600"/>
          </a:xfrm>
        </p:spPr>
        <p:txBody>
          <a:bodyPr/>
          <a:lstStyle/>
          <a:p>
            <a:r>
              <a:rPr lang="en-US" dirty="0"/>
              <a:t>Friday 10-12</a:t>
            </a:r>
          </a:p>
          <a:p>
            <a:pPr lvl="1"/>
            <a:r>
              <a:rPr lang="en-US" dirty="0"/>
              <a:t>TBD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36AAF50-49AA-4C46-84C3-9E6309E4793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280340"/>
      </p:ext>
    </p:extLst>
  </p:cSld>
  <p:clrMapOvr>
    <a:masterClrMapping/>
  </p:clrMapOvr>
  <p:transition/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1" name="Title 1">
            <a:extLst>
              <a:ext uri="{FF2B5EF4-FFF2-40B4-BE49-F238E27FC236}">
                <a16:creationId xmlns:a16="http://schemas.microsoft.com/office/drawing/2014/main" id="{B26696FB-88ED-494D-BC91-C88D54ED70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If You Need Help</a:t>
            </a:r>
          </a:p>
        </p:txBody>
      </p:sp>
      <p:sp>
        <p:nvSpPr>
          <p:cNvPr id="302082" name="Content Placeholder 2">
            <a:extLst>
              <a:ext uri="{FF2B5EF4-FFF2-40B4-BE49-F238E27FC236}">
                <a16:creationId xmlns:a16="http://schemas.microsoft.com/office/drawing/2014/main" id="{8C82D4C5-C35F-404D-9B52-D7607DA3B70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153400" cy="54864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Post your question on Q&amp;A Forum (soon announced)</a:t>
            </a:r>
          </a:p>
          <a:p>
            <a:pPr lvl="1"/>
            <a:r>
              <a:rPr lang="en-US" altLang="en-US" b="1" dirty="0">
                <a:ea typeface="ＭＳ Ｐゴシック" panose="020B0600070205080204" pitchFamily="34" charset="-128"/>
              </a:rPr>
              <a:t>Preferred</a:t>
            </a:r>
            <a:r>
              <a:rPr lang="en-US" altLang="en-US" dirty="0">
                <a:ea typeface="ＭＳ Ｐゴシック" panose="020B0600070205080204" pitchFamily="34" charset="-128"/>
              </a:rPr>
              <a:t> for </a:t>
            </a:r>
            <a:r>
              <a:rPr lang="en-US" altLang="en-US" b="1" dirty="0">
                <a:ea typeface="ＭＳ Ｐゴシック" panose="020B0600070205080204" pitchFamily="34" charset="-128"/>
              </a:rPr>
              <a:t>technical</a:t>
            </a:r>
            <a:r>
              <a:rPr lang="en-US" altLang="en-US" dirty="0">
                <a:ea typeface="ＭＳ Ｐゴシック" panose="020B0600070205080204" pitchFamily="34" charset="-128"/>
              </a:rPr>
              <a:t> questions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Write an e-mail to: 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  <a:hlinkClick r:id="rId2"/>
              </a:rPr>
              <a:t>digitaltechnik@lists.inf.ethz.ch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The instructor and all assistants will receive this e-mail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Come to office hours (CAB H 31.2)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Monday 1:30pm-2:30pm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Tuesday: 5pm-6pm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Wednesday: 10am-11am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We might need to change the room due to space limitations. In that case, we will announce it in advance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02083" name="Slide Number Placeholder 3">
            <a:extLst>
              <a:ext uri="{FF2B5EF4-FFF2-40B4-BE49-F238E27FC236}">
                <a16:creationId xmlns:a16="http://schemas.microsoft.com/office/drawing/2014/main" id="{3BD03BC4-98DA-6D4D-A4E8-C7DA639925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C04B276-4F11-D742-9A7A-9AE6E64ECA7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817081"/>
      </p:ext>
    </p:extLst>
  </p:cSld>
  <p:clrMapOvr>
    <a:masterClrMapping/>
  </p:clrMapOvr>
  <p:transition/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5" name="Title 1">
            <a:extLst>
              <a:ext uri="{FF2B5EF4-FFF2-40B4-BE49-F238E27FC236}">
                <a16:creationId xmlns:a16="http://schemas.microsoft.com/office/drawing/2014/main" id="{29DB7B36-BDC4-3A4B-B91B-F388FB4EE9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Where to Get Up-to-date Course Info?</a:t>
            </a:r>
          </a:p>
        </p:txBody>
      </p:sp>
      <p:sp>
        <p:nvSpPr>
          <p:cNvPr id="303106" name="Content Placeholder 2">
            <a:extLst>
              <a:ext uri="{FF2B5EF4-FFF2-40B4-BE49-F238E27FC236}">
                <a16:creationId xmlns:a16="http://schemas.microsoft.com/office/drawing/2014/main" id="{A21BA04C-43DE-7444-9AB0-16726E68441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Website: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  <a:hlinkClick r:id="rId2"/>
              </a:rPr>
              <a:t>https://safari.ethz.ch/digitaltechnik/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Lecture slides and videos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Readings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Lab information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Course schedule, handouts, FAQs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Software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Plus other useful information for the course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Check frequently for announcements and due dates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This is your single point of access to all resources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Your ETH Email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Lecturers and Teaching Assistants</a:t>
            </a:r>
          </a:p>
        </p:txBody>
      </p:sp>
      <p:sp>
        <p:nvSpPr>
          <p:cNvPr id="303107" name="Slide Number Placeholder 3">
            <a:extLst>
              <a:ext uri="{FF2B5EF4-FFF2-40B4-BE49-F238E27FC236}">
                <a16:creationId xmlns:a16="http://schemas.microsoft.com/office/drawing/2014/main" id="{EE2F0F03-7FC8-B648-8562-31A1430F5A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3A97FF1-6E10-904B-BF0E-42E2B773869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515786"/>
      </p:ext>
    </p:extLst>
  </p:cSld>
  <p:clrMapOvr>
    <a:masterClrMapping/>
  </p:clrMapOvr>
  <p:transition/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29" name="Title 1">
            <a:extLst>
              <a:ext uri="{FF2B5EF4-FFF2-40B4-BE49-F238E27FC236}">
                <a16:creationId xmlns:a16="http://schemas.microsoft.com/office/drawing/2014/main" id="{91AC1001-42F3-184E-8628-CB7F13105C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Lecture and Lab Times and Policies</a:t>
            </a:r>
          </a:p>
        </p:txBody>
      </p:sp>
      <p:sp>
        <p:nvSpPr>
          <p:cNvPr id="44034" name="Content Placeholder 2">
            <a:extLst>
              <a:ext uri="{FF2B5EF4-FFF2-40B4-BE49-F238E27FC236}">
                <a16:creationId xmlns:a16="http://schemas.microsoft.com/office/drawing/2014/main" id="{F93D59C9-50A8-2D48-A77E-FE009341FC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48005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Lectures: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Thursday and Fridays, 13:15-15:00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HG F7 (F5 overflow)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Attendance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is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for your benefit </a:t>
            </a:r>
            <a:r>
              <a:rPr lang="en-US" altLang="en-US" dirty="0">
                <a:ea typeface="ＭＳ Ｐゴシック" panose="020B0600070205080204" pitchFamily="34" charset="-128"/>
              </a:rPr>
              <a:t>and is therefore important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Some days, we will have guest lectures and exercise sessions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Lab sessions: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See online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You should definitely attend the lab sessions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In-class evaluation (70%) and mandatory lab reports (30%)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Labs will start on February 28th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Lab information and handouts are here:</a:t>
            </a:r>
          </a:p>
          <a:p>
            <a:pPr lvl="2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  <a:hlinkClick r:id="rId2"/>
              </a:rPr>
              <a:t>https://safari.ethz.ch/digitaltechnik/spring2020/doku.php?id=labs</a:t>
            </a:r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2"/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marL="671512" lvl="2" indent="0">
              <a:buNone/>
            </a:pPr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3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04131" name="Slide Number Placeholder 3">
            <a:extLst>
              <a:ext uri="{FF2B5EF4-FFF2-40B4-BE49-F238E27FC236}">
                <a16:creationId xmlns:a16="http://schemas.microsoft.com/office/drawing/2014/main" id="{2F363A55-841B-E547-AD0D-14714CC30C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4BBAA97-268D-2D46-B980-3CD757020AC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8937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29" name="Title 1">
            <a:extLst>
              <a:ext uri="{FF2B5EF4-FFF2-40B4-BE49-F238E27FC236}">
                <a16:creationId xmlns:a16="http://schemas.microsoft.com/office/drawing/2014/main" id="{91AC1001-42F3-184E-8628-CB7F13105C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Lab Organization</a:t>
            </a:r>
          </a:p>
        </p:txBody>
      </p:sp>
      <p:sp>
        <p:nvSpPr>
          <p:cNvPr id="44034" name="Content Placeholder 2">
            <a:extLst>
              <a:ext uri="{FF2B5EF4-FFF2-40B4-BE49-F238E27FC236}">
                <a16:creationId xmlns:a16="http://schemas.microsoft.com/office/drawing/2014/main" id="{F93D59C9-50A8-2D48-A77E-FE009341FC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Groups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Choose your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preferred group</a:t>
            </a:r>
            <a:r>
              <a:rPr lang="en-US" altLang="en-US" dirty="0">
                <a:ea typeface="ＭＳ Ｐゴシック" panose="020B0600070205080204" pitchFamily="34" charset="-128"/>
              </a:rPr>
              <a:t> in Moodle</a:t>
            </a:r>
          </a:p>
          <a:p>
            <a:pPr lvl="2"/>
            <a:r>
              <a:rPr lang="en-US" dirty="0">
                <a:hlinkClick r:id="rId2"/>
              </a:rPr>
              <a:t>https://moodle-app2.let.ethz.ch/mod/choicegroup/view.php?id=412173</a:t>
            </a:r>
            <a:endParaRPr lang="en-US" dirty="0"/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Due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24.02.2020 at 11:59pm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Choose your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partner</a:t>
            </a:r>
          </a:p>
          <a:p>
            <a:pPr lvl="2"/>
            <a:r>
              <a:rPr lang="en-US" dirty="0">
                <a:hlinkClick r:id="rId3"/>
              </a:rPr>
              <a:t>https://moodle-app2.let.ethz.ch/mod/feedback/view.php?id=418396</a:t>
            </a:r>
            <a:endParaRPr lang="en-US" dirty="0"/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Due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24.02.2020 at 11:59pm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Lab grades from previous years</a:t>
            </a:r>
          </a:p>
          <a:p>
            <a:pPr lvl="2"/>
            <a:r>
              <a:rPr lang="en-US" dirty="0">
                <a:hlinkClick r:id="rId4"/>
              </a:rPr>
              <a:t>https://moodle-app2.let.ethz.ch/mod/choice/view.php?id=412175</a:t>
            </a:r>
            <a:endParaRPr lang="en-US" dirty="0"/>
          </a:p>
          <a:p>
            <a:pPr lvl="2"/>
            <a:r>
              <a:rPr lang="en-US" sz="1800" dirty="0"/>
              <a:t>Choose among (</a:t>
            </a:r>
            <a:r>
              <a:rPr lang="en-US" sz="1800" dirty="0">
                <a:ea typeface="ＭＳ Ｐゴシック" panose="020B0600070205080204" pitchFamily="34" charset="-128"/>
              </a:rPr>
              <a:t>d</a:t>
            </a:r>
            <a:r>
              <a:rPr lang="en-US" altLang="en-US" sz="1800" dirty="0">
                <a:ea typeface="ＭＳ Ｐゴシック" panose="020B0600070205080204" pitchFamily="34" charset="-128"/>
              </a:rPr>
              <a:t>ue </a:t>
            </a:r>
            <a:r>
              <a:rPr lang="en-US" altLang="en-US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26.02.2020 at 11:59pm</a:t>
            </a:r>
            <a:r>
              <a:rPr lang="en-US" sz="1800" dirty="0"/>
              <a:t>):</a:t>
            </a:r>
          </a:p>
          <a:p>
            <a:pPr lvl="3"/>
            <a:r>
              <a:rPr lang="en-US" sz="1500" dirty="0"/>
              <a:t>1) I will use my lab grades from previous years, and I won't do the labs this year</a:t>
            </a:r>
          </a:p>
          <a:p>
            <a:pPr lvl="3"/>
            <a:r>
              <a:rPr lang="en-US" sz="1500" dirty="0"/>
              <a:t>2) I will use my lab grades from previous years, but I will do the labs this year</a:t>
            </a:r>
          </a:p>
          <a:p>
            <a:pPr lvl="3"/>
            <a:r>
              <a:rPr lang="en-US" sz="1500" dirty="0"/>
              <a:t>3) I won't use my lab grades from previous years. I will do the labs this year</a:t>
            </a:r>
          </a:p>
        </p:txBody>
      </p:sp>
      <p:sp>
        <p:nvSpPr>
          <p:cNvPr id="304131" name="Slide Number Placeholder 3">
            <a:extLst>
              <a:ext uri="{FF2B5EF4-FFF2-40B4-BE49-F238E27FC236}">
                <a16:creationId xmlns:a16="http://schemas.microsoft.com/office/drawing/2014/main" id="{2F363A55-841B-E547-AD0D-14714CC30C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4BBAA97-268D-2D46-B980-3CD757020AC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3461142"/>
      </p:ext>
    </p:extLst>
  </p:cSld>
  <p:clrMapOvr>
    <a:masterClrMapping/>
  </p:clrMapOvr>
  <p:transition/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29" name="Title 1">
            <a:extLst>
              <a:ext uri="{FF2B5EF4-FFF2-40B4-BE49-F238E27FC236}">
                <a16:creationId xmlns:a16="http://schemas.microsoft.com/office/drawing/2014/main" id="{91AC1001-42F3-184E-8628-CB7F13105C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Final Exam</a:t>
            </a:r>
          </a:p>
        </p:txBody>
      </p:sp>
      <p:sp>
        <p:nvSpPr>
          <p:cNvPr id="44034" name="Content Placeholder 2">
            <a:extLst>
              <a:ext uri="{FF2B5EF4-FFF2-40B4-BE49-F238E27FC236}">
                <a16:creationId xmlns:a16="http://schemas.microsoft.com/office/drawing/2014/main" id="{F93D59C9-50A8-2D48-A77E-FE009341FC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180-minute written exam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Find examination rules in Course Catalogue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Also in the first page of previous exams</a:t>
            </a:r>
          </a:p>
          <a:p>
            <a:pPr lvl="2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  <a:hlinkClick r:id="rId2"/>
              </a:rPr>
              <a:t>https://safari.ethz.ch/digitaltechnik/spring2020/doku.php?id=exams</a:t>
            </a:r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Some exam questions are similar to questions in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Optional HWs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Optional HWs are optional, but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highly recommended</a:t>
            </a:r>
          </a:p>
          <a:p>
            <a:pPr marL="671512" lvl="2" indent="0"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3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04131" name="Slide Number Placeholder 3">
            <a:extLst>
              <a:ext uri="{FF2B5EF4-FFF2-40B4-BE49-F238E27FC236}">
                <a16:creationId xmlns:a16="http://schemas.microsoft.com/office/drawing/2014/main" id="{2F363A55-841B-E547-AD0D-14714CC30C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4BBAA97-268D-2D46-B980-3CD757020AC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6737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Title 1">
            <a:extLst>
              <a:ext uri="{FF2B5EF4-FFF2-40B4-BE49-F238E27FC236}">
                <a16:creationId xmlns:a16="http://schemas.microsoft.com/office/drawing/2014/main" id="{8C16DD7F-8F69-3A4C-8CDD-D9C52CD54EB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447800" y="1720850"/>
            <a:ext cx="7924800" cy="175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Demystifying Mysteries</a:t>
            </a:r>
          </a:p>
        </p:txBody>
      </p:sp>
      <p:sp>
        <p:nvSpPr>
          <p:cNvPr id="192514" name="Subtitle 2">
            <a:extLst>
              <a:ext uri="{FF2B5EF4-FFF2-40B4-BE49-F238E27FC236}">
                <a16:creationId xmlns:a16="http://schemas.microsoft.com/office/drawing/2014/main" id="{8571FC84-2B72-F842-845A-39A744E1953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2515" name="Slide Number Placeholder 3">
            <a:extLst>
              <a:ext uri="{FF2B5EF4-FFF2-40B4-BE49-F238E27FC236}">
                <a16:creationId xmlns:a16="http://schemas.microsoft.com/office/drawing/2014/main" id="{EDED13E1-14D2-144E-885C-9DD833354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7B9883-4B62-1449-B234-79EF72371EA5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074029"/>
      </p:ext>
    </p:extLst>
  </p:cSld>
  <p:clrMapOvr>
    <a:masterClrMapping/>
  </p:clrMapOvr>
  <p:transition/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Title 1">
            <a:extLst>
              <a:ext uri="{FF2B5EF4-FFF2-40B4-BE49-F238E27FC236}">
                <a16:creationId xmlns:a16="http://schemas.microsoft.com/office/drawing/2014/main" id="{AA1CD2E2-7A71-5547-87A2-E21F9E3D0B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Levels of Transformation</a:t>
            </a:r>
          </a:p>
        </p:txBody>
      </p:sp>
      <p:sp>
        <p:nvSpPr>
          <p:cNvPr id="187394" name="Slide Number Placeholder 3">
            <a:extLst>
              <a:ext uri="{FF2B5EF4-FFF2-40B4-BE49-F238E27FC236}">
                <a16:creationId xmlns:a16="http://schemas.microsoft.com/office/drawing/2014/main" id="{EB0C2865-14AC-0744-9F8C-91B230576F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4008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CE55F3-A4DD-AC49-B158-0622232E28A7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4582" name="Text Box 17">
            <a:extLst>
              <a:ext uri="{FF2B5EF4-FFF2-40B4-BE49-F238E27FC236}">
                <a16:creationId xmlns:a16="http://schemas.microsoft.com/office/drawing/2014/main" id="{B3BEED22-713E-E344-84DA-2ADF7BC51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7775" y="4287838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Microarchitecture</a:t>
            </a:r>
          </a:p>
        </p:txBody>
      </p:sp>
      <p:sp>
        <p:nvSpPr>
          <p:cNvPr id="24583" name="Text Box 18">
            <a:extLst>
              <a:ext uri="{FF2B5EF4-FFF2-40B4-BE49-F238E27FC236}">
                <a16:creationId xmlns:a16="http://schemas.microsoft.com/office/drawing/2014/main" id="{ECDBE200-F211-D140-9F9D-2B764283ABA0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7775" y="3916363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ISA (Architecture)</a:t>
            </a:r>
          </a:p>
        </p:txBody>
      </p:sp>
      <p:sp>
        <p:nvSpPr>
          <p:cNvPr id="24584" name="Text Box 19">
            <a:extLst>
              <a:ext uri="{FF2B5EF4-FFF2-40B4-BE49-F238E27FC236}">
                <a16:creationId xmlns:a16="http://schemas.microsoft.com/office/drawing/2014/main" id="{4E00C345-1585-C840-B09E-521AA3D1666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4600" y="2871788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Program/Language</a:t>
            </a:r>
          </a:p>
        </p:txBody>
      </p:sp>
      <p:sp>
        <p:nvSpPr>
          <p:cNvPr id="24585" name="Text Box 20">
            <a:extLst>
              <a:ext uri="{FF2B5EF4-FFF2-40B4-BE49-F238E27FC236}">
                <a16:creationId xmlns:a16="http://schemas.microsoft.com/office/drawing/2014/main" id="{4C0B1320-8A6C-484D-B4DB-D4AA9611EEB0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4600" y="2500313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Algorithm</a:t>
            </a:r>
          </a:p>
        </p:txBody>
      </p:sp>
      <p:sp>
        <p:nvSpPr>
          <p:cNvPr id="24586" name="Text Box 21">
            <a:extLst>
              <a:ext uri="{FF2B5EF4-FFF2-40B4-BE49-F238E27FC236}">
                <a16:creationId xmlns:a16="http://schemas.microsoft.com/office/drawing/2014/main" id="{2FA1F22B-099E-3646-B805-83316C473D9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4600" y="2133600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Problem</a:t>
            </a:r>
          </a:p>
        </p:txBody>
      </p:sp>
      <p:sp>
        <p:nvSpPr>
          <p:cNvPr id="18" name="Text Box 22">
            <a:extLst>
              <a:ext uri="{FF2B5EF4-FFF2-40B4-BE49-F238E27FC236}">
                <a16:creationId xmlns:a16="http://schemas.microsoft.com/office/drawing/2014/main" id="{F571D807-1C51-3647-9DC6-707C441FE910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7775" y="4660900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ＭＳ Ｐゴシック" panose="020B0600070205080204" pitchFamily="34" charset="-128"/>
                <a:cs typeface="Arial" charset="0"/>
              </a:rPr>
              <a:t>Logic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ＭＳ Ｐゴシック" panose="020B0600070205080204" pitchFamily="34" charset="-128"/>
              <a:cs typeface="Arial" charset="0"/>
            </a:endParaRPr>
          </a:p>
        </p:txBody>
      </p:sp>
      <p:sp>
        <p:nvSpPr>
          <p:cNvPr id="24588" name="Text Box 23">
            <a:extLst>
              <a:ext uri="{FF2B5EF4-FFF2-40B4-BE49-F238E27FC236}">
                <a16:creationId xmlns:a16="http://schemas.microsoft.com/office/drawing/2014/main" id="{E6AC7B7E-2637-DE42-84E7-D7F545B945D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7775" y="5032375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Devices</a:t>
            </a:r>
          </a:p>
        </p:txBody>
      </p:sp>
      <p:sp>
        <p:nvSpPr>
          <p:cNvPr id="24589" name="Text Box 24">
            <a:extLst>
              <a:ext uri="{FF2B5EF4-FFF2-40B4-BE49-F238E27FC236}">
                <a16:creationId xmlns:a16="http://schemas.microsoft.com/office/drawing/2014/main" id="{9FF1A07F-7047-F045-86C0-D4FBC835BEE9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7775" y="3246438"/>
            <a:ext cx="2041525" cy="6699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Runtime System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(VM, OS, MM)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B3614990-933E-4348-8991-D8A6E326763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191000" y="3276600"/>
            <a:ext cx="1219200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" name="Text Box 23">
            <a:extLst>
              <a:ext uri="{FF2B5EF4-FFF2-40B4-BE49-F238E27FC236}">
                <a16:creationId xmlns:a16="http://schemas.microsoft.com/office/drawing/2014/main" id="{CDC57397-EF47-DF48-A8A8-B214D8821FC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9363" y="5387975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Electrons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838D27-713C-F944-BD0F-EA63ACB237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990600"/>
            <a:ext cx="69437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“The purpose of computing is [to gain] insight” (</a:t>
            </a: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Richard Hamming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We gain and generate insight by solving problems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How do we ensure problems are solved by electrons?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4FC088-E830-174F-ABA6-3F1B20C5D3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7875" y="914400"/>
            <a:ext cx="187960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FDE15C-4363-2246-B4B5-A968D3795107}"/>
              </a:ext>
            </a:extLst>
          </p:cNvPr>
          <p:cNvSpPr txBox="1"/>
          <p:nvPr/>
        </p:nvSpPr>
        <p:spPr>
          <a:xfrm>
            <a:off x="152400" y="2057400"/>
            <a:ext cx="3657600" cy="3970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Algorithm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Step-by-step procedure that is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guaranteed to terminate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where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each step is precisely stated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and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can be carried out by a computer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Finiteness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Definiteness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Effective computability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Many algorithms for the same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problem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105C0CA-BC49-E645-859F-300352F214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9800" y="3357563"/>
            <a:ext cx="3124200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ISA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(Instruction Set Architecture)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Interface/contract between SW and HW.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What the programmer assumes hardware will satisfy.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BA64C07-DCC4-8D49-B378-3A9374C5ED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5867400"/>
            <a:ext cx="3505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Microarchitecture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An implementation of the ISA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42C4360-6DDF-9449-8B1B-33BF03F1E0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4400" y="5867400"/>
            <a:ext cx="4419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Digital logic circuits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Building blocks of micro-arch (e.g., gates)</a:t>
            </a:r>
          </a:p>
        </p:txBody>
      </p:sp>
    </p:spTree>
    <p:extLst>
      <p:ext uri="{BB962C8B-B14F-4D97-AF65-F5344CB8AC3E}">
        <p14:creationId xmlns:p14="http://schemas.microsoft.com/office/powerpoint/2010/main" val="22259383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</p:childTnLst>
                    </p:cTn>
                  </p:par>
                  <p:par>
                    <p:cTn id="5" fill="hold" nodeType="clickPar">
                      <p:stCondLst>
                        <p:cond delay="indefinite"/>
                      </p:stCondLst>
                      <p:childTnLst>
                        <p:par>
                          <p:cTn id="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 animBg="1"/>
      <p:bldP spid="24583" grpId="0" animBg="1"/>
      <p:bldP spid="24584" grpId="0" animBg="1"/>
      <p:bldP spid="24585" grpId="0" animBg="1"/>
      <p:bldP spid="24586" grpId="0" animBg="1"/>
      <p:bldP spid="18" grpId="0" animBg="1"/>
      <p:bldP spid="24588" grpId="0" animBg="1"/>
      <p:bldP spid="24589" grpId="0" animBg="1"/>
      <p:bldP spid="25" grpId="0" animBg="1"/>
      <p:bldP spid="20" grpId="0" animBg="1"/>
      <p:bldP spid="4" grpId="0"/>
      <p:bldP spid="4" grpId="1"/>
      <p:bldP spid="17" grpId="0"/>
      <p:bldP spid="17" grpId="1"/>
      <p:bldP spid="19" grpId="0"/>
      <p:bldP spid="19" grpId="1"/>
      <p:bldP spid="21" grpId="0"/>
      <p:bldP spid="21" grpId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Title 1">
            <a:extLst>
              <a:ext uri="{FF2B5EF4-FFF2-40B4-BE49-F238E27FC236}">
                <a16:creationId xmlns:a16="http://schemas.microsoft.com/office/drawing/2014/main" id="{7883DEEE-3816-7040-998F-0C820205B6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Aside: A Famous Work By Hamming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40AD8C-7880-1545-99DB-CCCA1EF85F1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Hamming, 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Error Detecting and Error Correcting Codes</a:t>
            </a:r>
            <a:r>
              <a:rPr lang="en-US" altLang="ja-JP">
                <a:ea typeface="ＭＳ Ｐゴシック" panose="020B0600070205080204" pitchFamily="34" charset="-128"/>
              </a:rPr>
              <a:t>,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Bell System Technical Journal 1950.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Introduced the concept of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Hamming distance 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number of locations in which the corresponding symbols of two equal-length strings is different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Developed a theory of codes used for error detection and correction</a:t>
            </a:r>
          </a:p>
          <a:p>
            <a:pPr>
              <a:buFont typeface="Wingdings" pitchFamily="2" charset="2"/>
              <a:buNone/>
            </a:pPr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Also see: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Hamming, 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You and Your Research</a:t>
            </a:r>
            <a:r>
              <a:rPr lang="en-US" altLang="ja-JP">
                <a:ea typeface="ＭＳ Ｐゴシック" panose="020B0600070205080204" pitchFamily="34" charset="-128"/>
              </a:rPr>
              <a:t>,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Talk at Bell Labs, 1986.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hlinkClick r:id="rId2"/>
              </a:rPr>
              <a:t>http://www.cs.virginia.edu/~robins/YouAndYourResearch.html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189443" name="Slide Number Placeholder 3">
            <a:extLst>
              <a:ext uri="{FF2B5EF4-FFF2-40B4-BE49-F238E27FC236}">
                <a16:creationId xmlns:a16="http://schemas.microsoft.com/office/drawing/2014/main" id="{AB6175D8-A5D7-E545-BED4-217A512D6B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8DF2E8C-AD97-B54F-B189-2219A67A3172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9061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2" name="Content Placeholder 2">
            <a:extLst>
              <a:ext uri="{FF2B5EF4-FFF2-40B4-BE49-F238E27FC236}">
                <a16:creationId xmlns:a16="http://schemas.microsoft.com/office/drawing/2014/main" id="{B520467A-BB19-B040-A283-2F5368EE137D}"/>
              </a:ext>
            </a:extLst>
          </p:cNvPr>
          <p:cNvSpPr txBox="1">
            <a:spLocks/>
          </p:cNvSpPr>
          <p:nvPr/>
        </p:nvSpPr>
        <p:spPr bwMode="auto">
          <a:xfrm>
            <a:off x="228600" y="996950"/>
            <a:ext cx="861060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0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A user-centric view: computer designed for users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0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charset="0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0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charset="0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0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charset="0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0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charset="0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0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charset="0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0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charset="0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0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charset="0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0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charset="0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0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charset="0"/>
              <a:ea typeface="ＭＳ Ｐゴシック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charset="0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0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The entire stack should be optimized for user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0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charset="0"/>
              <a:ea typeface="ＭＳ Ｐゴシック" charset="0"/>
            </a:endParaRPr>
          </a:p>
        </p:txBody>
      </p:sp>
      <p:sp>
        <p:nvSpPr>
          <p:cNvPr id="193538" name="Title 1">
            <a:extLst>
              <a:ext uri="{FF2B5EF4-FFF2-40B4-BE49-F238E27FC236}">
                <a16:creationId xmlns:a16="http://schemas.microsoft.com/office/drawing/2014/main" id="{1CDD671C-6DE2-C642-B503-1B9B34A2B6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Levels of Transformation, Revisited</a:t>
            </a:r>
          </a:p>
        </p:txBody>
      </p:sp>
      <p:sp>
        <p:nvSpPr>
          <p:cNvPr id="193539" name="Slide Number Placeholder 3">
            <a:extLst>
              <a:ext uri="{FF2B5EF4-FFF2-40B4-BE49-F238E27FC236}">
                <a16:creationId xmlns:a16="http://schemas.microsoft.com/office/drawing/2014/main" id="{0A9B2BAC-3647-3B4D-834A-F5CBF3CB2E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8CF3B0C-B25A-A747-9AB2-C24ADCDE4FD0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3011" name="Text Box 17">
            <a:extLst>
              <a:ext uri="{FF2B5EF4-FFF2-40B4-BE49-F238E27FC236}">
                <a16:creationId xmlns:a16="http://schemas.microsoft.com/office/drawing/2014/main" id="{BBE83B90-6566-AB4D-915D-20F9E67342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1575" y="4221163"/>
            <a:ext cx="2041525" cy="36671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Microarchitecture</a:t>
            </a:r>
          </a:p>
        </p:txBody>
      </p:sp>
      <p:sp>
        <p:nvSpPr>
          <p:cNvPr id="43012" name="Text Box 18">
            <a:extLst>
              <a:ext uri="{FF2B5EF4-FFF2-40B4-BE49-F238E27FC236}">
                <a16:creationId xmlns:a16="http://schemas.microsoft.com/office/drawing/2014/main" id="{BEC86955-3018-1446-8159-9B0E0C8A632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1575" y="3848100"/>
            <a:ext cx="2041525" cy="3683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ISA</a:t>
            </a:r>
          </a:p>
        </p:txBody>
      </p:sp>
      <p:sp>
        <p:nvSpPr>
          <p:cNvPr id="43013" name="Text Box 19">
            <a:extLst>
              <a:ext uri="{FF2B5EF4-FFF2-40B4-BE49-F238E27FC236}">
                <a16:creationId xmlns:a16="http://schemas.microsoft.com/office/drawing/2014/main" id="{C20D632E-72ED-DE4B-8CFD-2AFF2AF4518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971800" y="2263775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Program/Language</a:t>
            </a:r>
          </a:p>
        </p:txBody>
      </p:sp>
      <p:sp>
        <p:nvSpPr>
          <p:cNvPr id="43014" name="Text Box 20">
            <a:extLst>
              <a:ext uri="{FF2B5EF4-FFF2-40B4-BE49-F238E27FC236}">
                <a16:creationId xmlns:a16="http://schemas.microsoft.com/office/drawing/2014/main" id="{F34FB31D-A650-BC4D-B56E-EFEEC4328F9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971800" y="1892300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Algorithm</a:t>
            </a:r>
          </a:p>
        </p:txBody>
      </p:sp>
      <p:sp>
        <p:nvSpPr>
          <p:cNvPr id="43015" name="Text Box 21">
            <a:extLst>
              <a:ext uri="{FF2B5EF4-FFF2-40B4-BE49-F238E27FC236}">
                <a16:creationId xmlns:a16="http://schemas.microsoft.com/office/drawing/2014/main" id="{595BDBF2-BD68-ED42-97F3-7E6D374EB94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971800" y="1524000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Problem</a:t>
            </a:r>
          </a:p>
        </p:txBody>
      </p:sp>
      <p:sp>
        <p:nvSpPr>
          <p:cNvPr id="43016" name="Text Box 24">
            <a:extLst>
              <a:ext uri="{FF2B5EF4-FFF2-40B4-BE49-F238E27FC236}">
                <a16:creationId xmlns:a16="http://schemas.microsoft.com/office/drawing/2014/main" id="{52370666-BD56-6D41-8C55-5B9BF62F5EE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1575" y="3178175"/>
            <a:ext cx="2041525" cy="6699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Runtime System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(VM, OS, MM)</a:t>
            </a:r>
          </a:p>
        </p:txBody>
      </p:sp>
      <p:sp>
        <p:nvSpPr>
          <p:cNvPr id="43017" name="Text Box 25">
            <a:extLst>
              <a:ext uri="{FF2B5EF4-FFF2-40B4-BE49-F238E27FC236}">
                <a16:creationId xmlns:a16="http://schemas.microsoft.com/office/drawing/2014/main" id="{5A70B305-B318-5A4D-BC5D-25D62BD6F7E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553200" y="2252663"/>
            <a:ext cx="727075" cy="33813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User</a:t>
            </a:r>
          </a:p>
        </p:txBody>
      </p:sp>
      <p:sp>
        <p:nvSpPr>
          <p:cNvPr id="43018" name="Line 26">
            <a:extLst>
              <a:ext uri="{FF2B5EF4-FFF2-40B4-BE49-F238E27FC236}">
                <a16:creationId xmlns:a16="http://schemas.microsoft.com/office/drawing/2014/main" id="{BFC2FBCB-78C7-9444-9472-F51ECB322C11}"/>
              </a:ext>
            </a:extLst>
          </p:cNvPr>
          <p:cNvSpPr>
            <a:spLocks noChangeShapeType="1"/>
          </p:cNvSpPr>
          <p:nvPr/>
        </p:nvSpPr>
        <p:spPr bwMode="auto">
          <a:xfrm>
            <a:off x="3940175" y="2632075"/>
            <a:ext cx="361950" cy="561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3019" name="Line 27">
            <a:extLst>
              <a:ext uri="{FF2B5EF4-FFF2-40B4-BE49-F238E27FC236}">
                <a16:creationId xmlns:a16="http://schemas.microsoft.com/office/drawing/2014/main" id="{741A4BDE-3E40-884A-8789-383CC23AF10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027613" y="2430463"/>
            <a:ext cx="1525587" cy="79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3020" name="Line 28">
            <a:extLst>
              <a:ext uri="{FF2B5EF4-FFF2-40B4-BE49-F238E27FC236}">
                <a16:creationId xmlns:a16="http://schemas.microsoft.com/office/drawing/2014/main" id="{CB968580-1D41-8A4A-8B1C-CBA04BF9AAC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268913" y="2590800"/>
            <a:ext cx="1284287" cy="603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43021" name="Straight Arrow Connector 25">
            <a:extLst>
              <a:ext uri="{FF2B5EF4-FFF2-40B4-BE49-F238E27FC236}">
                <a16:creationId xmlns:a16="http://schemas.microsoft.com/office/drawing/2014/main" id="{D7F6658E-E95C-284A-989C-E2D9E7AFACED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5013325" y="1708150"/>
            <a:ext cx="1539875" cy="5778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Text Box 22">
            <a:extLst>
              <a:ext uri="{FF2B5EF4-FFF2-40B4-BE49-F238E27FC236}">
                <a16:creationId xmlns:a16="http://schemas.microsoft.com/office/drawing/2014/main" id="{737B085E-0288-B942-B1B3-7665C61CCF40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1575" y="4586288"/>
            <a:ext cx="2039938" cy="37306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ＭＳ Ｐゴシック" panose="020B0600070205080204" pitchFamily="34" charset="-128"/>
                <a:cs typeface="Arial" charset="0"/>
              </a:rPr>
              <a:t>Logic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ＭＳ Ｐゴシック" panose="020B0600070205080204" pitchFamily="34" charset="-128"/>
              <a:cs typeface="Arial" charset="0"/>
            </a:endParaRPr>
          </a:p>
        </p:txBody>
      </p:sp>
      <p:sp>
        <p:nvSpPr>
          <p:cNvPr id="43024" name="Text Box 23">
            <a:extLst>
              <a:ext uri="{FF2B5EF4-FFF2-40B4-BE49-F238E27FC236}">
                <a16:creationId xmlns:a16="http://schemas.microsoft.com/office/drawing/2014/main" id="{F81917DE-A9C9-184D-A2D1-1AB97A91D2B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1575" y="4957763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Devices</a:t>
            </a:r>
          </a:p>
        </p:txBody>
      </p:sp>
      <p:sp>
        <p:nvSpPr>
          <p:cNvPr id="43025" name="Text Box 23">
            <a:extLst>
              <a:ext uri="{FF2B5EF4-FFF2-40B4-BE49-F238E27FC236}">
                <a16:creationId xmlns:a16="http://schemas.microsoft.com/office/drawing/2014/main" id="{7B0AE85F-FC72-9C4C-92B4-6CE82C0EABD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3163" y="5313363"/>
            <a:ext cx="2043112" cy="36671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Electrons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9642BB36-9E3E-F54E-9421-2998FD0D960B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130675" y="3244850"/>
            <a:ext cx="1187450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" name="Line 28">
            <a:extLst>
              <a:ext uri="{FF2B5EF4-FFF2-40B4-BE49-F238E27FC236}">
                <a16:creationId xmlns:a16="http://schemas.microsoft.com/office/drawing/2014/main" id="{AEA31242-5083-3140-A966-7B86D773F8A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791200" y="2590800"/>
            <a:ext cx="1208088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" name="Line 28">
            <a:extLst>
              <a:ext uri="{FF2B5EF4-FFF2-40B4-BE49-F238E27FC236}">
                <a16:creationId xmlns:a16="http://schemas.microsoft.com/office/drawing/2014/main" id="{727AF3E1-66CB-8B48-B651-C1C7A4D348B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791200" y="2590800"/>
            <a:ext cx="12192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" name="Line 27">
            <a:extLst>
              <a:ext uri="{FF2B5EF4-FFF2-40B4-BE49-F238E27FC236}">
                <a16:creationId xmlns:a16="http://schemas.microsoft.com/office/drawing/2014/main" id="{EB3EEF0E-C38F-454C-9DD3-D741079320B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029200" y="2133600"/>
            <a:ext cx="15240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45340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animBg="1"/>
      <p:bldP spid="43012" grpId="0" animBg="1"/>
      <p:bldP spid="43013" grpId="0" animBg="1"/>
      <p:bldP spid="43014" grpId="0" animBg="1"/>
      <p:bldP spid="43015" grpId="0" animBg="1"/>
      <p:bldP spid="43016" grpId="0" animBg="1"/>
      <p:bldP spid="43017" grpId="0" animBg="1"/>
      <p:bldP spid="20" grpId="0" animBg="1"/>
      <p:bldP spid="43024" grpId="0" animBg="1"/>
      <p:bldP spid="43025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7" name="Title 1">
            <a:extLst>
              <a:ext uri="{FF2B5EF4-FFF2-40B4-BE49-F238E27FC236}">
                <a16:creationId xmlns:a16="http://schemas.microsoft.com/office/drawing/2014/main" id="{3A4EBA14-2F62-E049-B5C8-EF9C24315C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Answer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E56BBB-BF5A-344C-BED8-B2DC9977EE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 marL="0" indent="0" algn="ctr">
              <a:buFont typeface="Wingdings" charset="0"/>
              <a:buNone/>
              <a:defRPr/>
            </a:pPr>
            <a:r>
              <a:rPr lang="en-US" sz="6400" dirty="0"/>
              <a:t>Orchestrating Electrons</a:t>
            </a:r>
          </a:p>
        </p:txBody>
      </p:sp>
      <p:sp>
        <p:nvSpPr>
          <p:cNvPr id="275459" name="Slide Number Placeholder 3">
            <a:extLst>
              <a:ext uri="{FF2B5EF4-FFF2-40B4-BE49-F238E27FC236}">
                <a16:creationId xmlns:a16="http://schemas.microsoft.com/office/drawing/2014/main" id="{44AE3A89-BFF0-7D40-B538-538D3B14A8A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DC9B538-CD9C-DD40-8BD6-B40AB2E026A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5781EF0-CED8-3D43-941C-929B763772FF}"/>
              </a:ext>
            </a:extLst>
          </p:cNvPr>
          <p:cNvSpPr txBox="1"/>
          <p:nvPr/>
        </p:nvSpPr>
        <p:spPr>
          <a:xfrm>
            <a:off x="5486400" y="6019800"/>
            <a:ext cx="354330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In today’s dominant technologies</a:t>
            </a:r>
          </a:p>
        </p:txBody>
      </p:sp>
    </p:spTree>
    <p:extLst>
      <p:ext uri="{BB962C8B-B14F-4D97-AF65-F5344CB8AC3E}">
        <p14:creationId xmlns:p14="http://schemas.microsoft.com/office/powerpoint/2010/main" val="333765414"/>
      </p:ext>
    </p:extLst>
  </p:cSld>
  <p:clrMapOvr>
    <a:masterClrMapping/>
  </p:clrMapOvr>
  <p:transition/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Title 1">
            <a:extLst>
              <a:ext uri="{FF2B5EF4-FFF2-40B4-BE49-F238E27FC236}">
                <a16:creationId xmlns:a16="http://schemas.microsoft.com/office/drawing/2014/main" id="{9E130C0C-3BF4-FE43-B829-BF7C3F77E1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Power of Abstraction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768597-13AA-C74F-B12C-951F509C2B4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Levels of transformation create abstractions</a:t>
            </a:r>
          </a:p>
          <a:p>
            <a:pPr lvl="1"/>
            <a:r>
              <a:rPr lang="en-US" altLang="en-US" sz="2100">
                <a:ea typeface="ＭＳ Ｐゴシック" panose="020B0600070205080204" pitchFamily="34" charset="-128"/>
              </a:rPr>
              <a:t>Abstraction: A higher level only needs to know about the interface to the lower level, not how the lower level is implemented</a:t>
            </a:r>
          </a:p>
          <a:p>
            <a:pPr lvl="1"/>
            <a:r>
              <a:rPr lang="en-US" altLang="en-US" sz="2100">
                <a:ea typeface="ＭＳ Ｐゴシック" panose="020B0600070205080204" pitchFamily="34" charset="-128"/>
              </a:rPr>
              <a:t>E.g., high-level language programmer does not really need to know what the ISA is and how a computer executes instructions</a:t>
            </a:r>
          </a:p>
          <a:p>
            <a:pPr lvl="1"/>
            <a:endParaRPr lang="en-US" altLang="en-US" sz="16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Abstraction improves productivity</a:t>
            </a:r>
          </a:p>
          <a:p>
            <a:pPr lvl="1"/>
            <a:r>
              <a:rPr lang="en-US" altLang="en-US" sz="2100">
                <a:ea typeface="ＭＳ Ｐゴシック" panose="020B0600070205080204" pitchFamily="34" charset="-128"/>
              </a:rPr>
              <a:t>No need to worry about decisions made in underlying levels</a:t>
            </a:r>
          </a:p>
          <a:p>
            <a:pPr lvl="1"/>
            <a:r>
              <a:rPr lang="en-US" altLang="en-US" sz="2100">
                <a:ea typeface="ＭＳ Ｐゴシック" panose="020B0600070205080204" pitchFamily="34" charset="-128"/>
              </a:rPr>
              <a:t>E.g., programming in Java vs. C vs. assembly vs. binary vs. by specifying control signals of each transistor every cycle</a:t>
            </a:r>
          </a:p>
          <a:p>
            <a:pPr lvl="1"/>
            <a:endParaRPr lang="en-US" altLang="en-US" sz="16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Then, why would you want to know what goes on underneath or above?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5587" name="Slide Number Placeholder 3">
            <a:extLst>
              <a:ext uri="{FF2B5EF4-FFF2-40B4-BE49-F238E27FC236}">
                <a16:creationId xmlns:a16="http://schemas.microsoft.com/office/drawing/2014/main" id="{801F7D7C-E6F1-0C46-AF71-C748C7347D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73D503D-D65C-814D-AE52-1B897B83E92A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9100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Title 1">
            <a:extLst>
              <a:ext uri="{FF2B5EF4-FFF2-40B4-BE49-F238E27FC236}">
                <a16:creationId xmlns:a16="http://schemas.microsoft.com/office/drawing/2014/main" id="{4752286D-9645-FF48-969D-06EE39FFE4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Crossing the Abstraction Layers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5DDC57-C7AC-DD4B-9B8A-87D4E919C04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0170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 long as everything goes well, not knowing what happens     underneath (or above) is not a problem.</a:t>
            </a:r>
          </a:p>
          <a:p>
            <a:endParaRPr lang="en-US" altLang="en-US" sz="6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What if</a:t>
            </a:r>
          </a:p>
          <a:p>
            <a:pPr lvl="1"/>
            <a:r>
              <a:rPr lang="en-US" altLang="en-US" sz="1900">
                <a:ea typeface="ＭＳ Ｐゴシック" panose="020B0600070205080204" pitchFamily="34" charset="-128"/>
              </a:rPr>
              <a:t>The program you wrote is running slow?</a:t>
            </a:r>
          </a:p>
          <a:p>
            <a:pPr lvl="1"/>
            <a:r>
              <a:rPr lang="en-US" altLang="en-US" sz="1900">
                <a:ea typeface="ＭＳ Ｐゴシック" panose="020B0600070205080204" pitchFamily="34" charset="-128"/>
              </a:rPr>
              <a:t>The program you wrote does not run correctly?</a:t>
            </a:r>
          </a:p>
          <a:p>
            <a:pPr lvl="1"/>
            <a:r>
              <a:rPr lang="en-US" altLang="en-US" sz="1900">
                <a:ea typeface="ＭＳ Ｐゴシック" panose="020B0600070205080204" pitchFamily="34" charset="-128"/>
              </a:rPr>
              <a:t>The program you wrote consumes too much energy?</a:t>
            </a:r>
          </a:p>
          <a:p>
            <a:pPr lvl="1"/>
            <a:r>
              <a:rPr lang="en-US" altLang="en-US" sz="1900">
                <a:ea typeface="ＭＳ Ｐゴシック" panose="020B0600070205080204" pitchFamily="34" charset="-128"/>
              </a:rPr>
              <a:t>Your system just shut down and you have no idea why?</a:t>
            </a:r>
          </a:p>
          <a:p>
            <a:pPr lvl="1"/>
            <a:r>
              <a:rPr lang="en-US" altLang="en-US" sz="1900">
                <a:ea typeface="ＭＳ Ｐゴシック" panose="020B0600070205080204" pitchFamily="34" charset="-128"/>
              </a:rPr>
              <a:t>Someone just compromised your system and you have no idea how?</a:t>
            </a:r>
          </a:p>
          <a:p>
            <a:endParaRPr lang="en-US" altLang="en-US" sz="6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What if</a:t>
            </a:r>
          </a:p>
          <a:p>
            <a:pPr lvl="1"/>
            <a:r>
              <a:rPr lang="en-US" altLang="en-US" sz="1900">
                <a:ea typeface="ＭＳ Ｐゴシック" panose="020B0600070205080204" pitchFamily="34" charset="-128"/>
              </a:rPr>
              <a:t>The hardware you designed is too hard to program?</a:t>
            </a:r>
          </a:p>
          <a:p>
            <a:pPr lvl="1"/>
            <a:r>
              <a:rPr lang="en-US" altLang="en-US" sz="1900">
                <a:ea typeface="ＭＳ Ｐゴシック" panose="020B0600070205080204" pitchFamily="34" charset="-128"/>
              </a:rPr>
              <a:t>The hardware you designed is too slow because it does not provide the right primitives to the software?</a:t>
            </a:r>
          </a:p>
          <a:p>
            <a:pPr lvl="1"/>
            <a:endParaRPr lang="en-US" altLang="en-US" sz="6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What if</a:t>
            </a:r>
          </a:p>
          <a:p>
            <a:pPr lvl="1"/>
            <a:r>
              <a:rPr lang="en-US" altLang="en-US" sz="1900">
                <a:ea typeface="ＭＳ Ｐゴシック" panose="020B0600070205080204" pitchFamily="34" charset="-128"/>
              </a:rPr>
              <a:t>You want to design a much more efficient and higher performance system?</a:t>
            </a:r>
          </a:p>
          <a:p>
            <a:pPr lvl="1"/>
            <a:endParaRPr lang="en-US" altLang="en-US" sz="1200">
              <a:ea typeface="ＭＳ Ｐゴシック" panose="020B0600070205080204" pitchFamily="34" charset="-128"/>
            </a:endParaRPr>
          </a:p>
        </p:txBody>
      </p:sp>
      <p:sp>
        <p:nvSpPr>
          <p:cNvPr id="196611" name="Slide Number Placeholder 3">
            <a:extLst>
              <a:ext uri="{FF2B5EF4-FFF2-40B4-BE49-F238E27FC236}">
                <a16:creationId xmlns:a16="http://schemas.microsoft.com/office/drawing/2014/main" id="{807F93FB-9854-C949-AC1E-DF53EDBE4CE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C48AAB-4965-9241-AC08-7FF11DAE8C23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3373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Title 1">
            <a:extLst>
              <a:ext uri="{FF2B5EF4-FFF2-40B4-BE49-F238E27FC236}">
                <a16:creationId xmlns:a16="http://schemas.microsoft.com/office/drawing/2014/main" id="{77570A89-7BD8-A743-8D7E-22DD8B63E7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Crossing the Abstraction Layers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89160D-C7F0-CA45-A9DE-5BD08CFDE3B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01700"/>
            <a:ext cx="8610600" cy="5194300"/>
          </a:xfrm>
        </p:spPr>
        <p:txBody>
          <a:bodyPr/>
          <a:lstStyle/>
          <a:p>
            <a:pPr lvl="1"/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Two goals of this course (especially the second half) are 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to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understand how a processor works underneath the software layer </a:t>
            </a:r>
            <a:r>
              <a:rPr lang="en-US" altLang="en-US">
                <a:ea typeface="ＭＳ Ｐゴシック" panose="020B0600070205080204" pitchFamily="34" charset="-128"/>
              </a:rPr>
              <a:t>and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how decisions made in hardware affect the software/programmer</a:t>
            </a:r>
          </a:p>
          <a:p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to enable you to be comfortable in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making design and optimization decisions that cross the boundaries of different layers and system components</a:t>
            </a:r>
          </a:p>
          <a:p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97635" name="Slide Number Placeholder 3">
            <a:extLst>
              <a:ext uri="{FF2B5EF4-FFF2-40B4-BE49-F238E27FC236}">
                <a16:creationId xmlns:a16="http://schemas.microsoft.com/office/drawing/2014/main" id="{A3D2511F-E310-4146-8332-E6D59A6A85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BF880EB-22BC-804C-8BA0-9E531B0F9685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2032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Title 1">
            <a:extLst>
              <a:ext uri="{FF2B5EF4-FFF2-40B4-BE49-F238E27FC236}">
                <a16:creationId xmlns:a16="http://schemas.microsoft.com/office/drawing/2014/main" id="{4AF6750C-75E8-F849-9835-D723DB3F810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6002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Some Example “Mysteries”</a:t>
            </a:r>
          </a:p>
        </p:txBody>
      </p:sp>
      <p:sp>
        <p:nvSpPr>
          <p:cNvPr id="198658" name="Subtitle 2">
            <a:extLst>
              <a:ext uri="{FF2B5EF4-FFF2-40B4-BE49-F238E27FC236}">
                <a16:creationId xmlns:a16="http://schemas.microsoft.com/office/drawing/2014/main" id="{F5139012-D079-8249-AEC1-B586E05AE36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8659" name="Slide Number Placeholder 3">
            <a:extLst>
              <a:ext uri="{FF2B5EF4-FFF2-40B4-BE49-F238E27FC236}">
                <a16:creationId xmlns:a16="http://schemas.microsoft.com/office/drawing/2014/main" id="{C64AB636-0C7C-A944-8C33-D6342C12B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DC6ACD-0216-804F-98D7-364F4E491E30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501901"/>
      </p:ext>
    </p:extLst>
  </p:cSld>
  <p:clrMapOvr>
    <a:masterClrMapping/>
  </p:clrMapOvr>
  <p:transition/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4">
            <a:extLst>
              <a:ext uri="{FF2B5EF4-FFF2-40B4-BE49-F238E27FC236}">
                <a16:creationId xmlns:a16="http://schemas.microsoft.com/office/drawing/2014/main" id="{48A963B1-7CED-5440-A0CA-52578B5A24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34963" y="64135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1: Introduction and Basics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8986CFC-67B9-6748-9934-2C9778B6ACF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20 February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0820036"/>
      </p:ext>
    </p:extLst>
  </p:cSld>
  <p:clrMapOvr>
    <a:masterClrMapping/>
  </p:clrMapOvr>
  <p:transition/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Title 1">
            <a:extLst>
              <a:ext uri="{FF2B5EF4-FFF2-40B4-BE49-F238E27FC236}">
                <a16:creationId xmlns:a16="http://schemas.microsoft.com/office/drawing/2014/main" id="{8C16DD7F-8F69-3A4C-8CDD-D9C52CD54EB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4478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We Did Not Cover the Following Slides in Lecture 1</a:t>
            </a:r>
          </a:p>
        </p:txBody>
      </p:sp>
      <p:sp>
        <p:nvSpPr>
          <p:cNvPr id="192514" name="Subtitle 2">
            <a:extLst>
              <a:ext uri="{FF2B5EF4-FFF2-40B4-BE49-F238E27FC236}">
                <a16:creationId xmlns:a16="http://schemas.microsoft.com/office/drawing/2014/main" id="{8571FC84-2B72-F842-845A-39A744E1953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2515" name="Slide Number Placeholder 3">
            <a:extLst>
              <a:ext uri="{FF2B5EF4-FFF2-40B4-BE49-F238E27FC236}">
                <a16:creationId xmlns:a16="http://schemas.microsoft.com/office/drawing/2014/main" id="{EDED13E1-14D2-144E-885C-9DD833354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7B9883-4B62-1449-B234-79EF72371EA5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800625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1" name="Title 1">
            <a:extLst>
              <a:ext uri="{FF2B5EF4-FFF2-40B4-BE49-F238E27FC236}">
                <a16:creationId xmlns:a16="http://schemas.microsoft.com/office/drawing/2014/main" id="{25A5839E-580A-1D4A-83E9-57750980850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412875"/>
            <a:ext cx="7924800" cy="1752600"/>
          </a:xfrm>
        </p:spPr>
        <p:txBody>
          <a:bodyPr/>
          <a:lstStyle/>
          <a:p>
            <a:r>
              <a:rPr lang="en-US" altLang="en-US"/>
              <a:t>How Do Problems </a:t>
            </a:r>
            <a:br>
              <a:rPr lang="en-US" altLang="en-US"/>
            </a:br>
            <a:r>
              <a:rPr lang="en-US" altLang="en-US"/>
              <a:t>	Get Solved by Electrons?</a:t>
            </a:r>
          </a:p>
        </p:txBody>
      </p:sp>
      <p:sp>
        <p:nvSpPr>
          <p:cNvPr id="276482" name="Subtitle 2">
            <a:extLst>
              <a:ext uri="{FF2B5EF4-FFF2-40B4-BE49-F238E27FC236}">
                <a16:creationId xmlns:a16="http://schemas.microsoft.com/office/drawing/2014/main" id="{1C0F3A15-ABAB-364E-B7A3-4D03A9FBFAE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276483" name="Slide Number Placeholder 3">
            <a:extLst>
              <a:ext uri="{FF2B5EF4-FFF2-40B4-BE49-F238E27FC236}">
                <a16:creationId xmlns:a16="http://schemas.microsoft.com/office/drawing/2014/main" id="{B62AA7E0-58BE-E346-BB9B-88CCA61D04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E4A462F-7E62-6142-BA6D-DB462A9EBE9B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859875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5" name="Title 1">
            <a:extLst>
              <a:ext uri="{FF2B5EF4-FFF2-40B4-BE49-F238E27FC236}">
                <a16:creationId xmlns:a16="http://schemas.microsoft.com/office/drawing/2014/main" id="{C0BA9032-E454-4549-A5B5-ED2FFF9B48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The Transformation Hierarchy</a:t>
            </a:r>
          </a:p>
        </p:txBody>
      </p:sp>
      <p:sp>
        <p:nvSpPr>
          <p:cNvPr id="277506" name="Content Placeholder 2">
            <a:extLst>
              <a:ext uri="{FF2B5EF4-FFF2-40B4-BE49-F238E27FC236}">
                <a16:creationId xmlns:a16="http://schemas.microsoft.com/office/drawing/2014/main" id="{281812F4-8401-8A40-97FF-DB827DE7A4E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B71706-8BED-F442-8971-B8568724DC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585D8F-B845-BB48-BA80-B7F93FEB1A4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Text Box 17">
            <a:extLst>
              <a:ext uri="{FF2B5EF4-FFF2-40B4-BE49-F238E27FC236}">
                <a16:creationId xmlns:a16="http://schemas.microsoft.com/office/drawing/2014/main" id="{959B9344-D19A-2D41-AE41-D62E609FC8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8025" y="3690938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Micro-architecture</a:t>
            </a:r>
          </a:p>
        </p:txBody>
      </p:sp>
      <p:sp>
        <p:nvSpPr>
          <p:cNvPr id="6" name="Text Box 18">
            <a:extLst>
              <a:ext uri="{FF2B5EF4-FFF2-40B4-BE49-F238E27FC236}">
                <a16:creationId xmlns:a16="http://schemas.microsoft.com/office/drawing/2014/main" id="{7C4BD413-256F-804C-A912-33BF955D779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3319463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SW/HW Interface</a:t>
            </a:r>
          </a:p>
        </p:txBody>
      </p:sp>
      <p:sp>
        <p:nvSpPr>
          <p:cNvPr id="7" name="Text Box 19">
            <a:extLst>
              <a:ext uri="{FF2B5EF4-FFF2-40B4-BE49-F238E27FC236}">
                <a16:creationId xmlns:a16="http://schemas.microsoft.com/office/drawing/2014/main" id="{B9AA388C-D761-2E48-878A-F4413ABC67B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4850" y="2654300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Program/Language</a:t>
            </a:r>
          </a:p>
        </p:txBody>
      </p:sp>
      <p:sp>
        <p:nvSpPr>
          <p:cNvPr id="8" name="Text Box 20">
            <a:extLst>
              <a:ext uri="{FF2B5EF4-FFF2-40B4-BE49-F238E27FC236}">
                <a16:creationId xmlns:a16="http://schemas.microsoft.com/office/drawing/2014/main" id="{B8AE1440-B0CA-254A-8992-48EE47078E5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4850" y="2282825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Algorithm</a:t>
            </a:r>
          </a:p>
        </p:txBody>
      </p:sp>
      <p:sp>
        <p:nvSpPr>
          <p:cNvPr id="9" name="Text Box 21">
            <a:extLst>
              <a:ext uri="{FF2B5EF4-FFF2-40B4-BE49-F238E27FC236}">
                <a16:creationId xmlns:a16="http://schemas.microsoft.com/office/drawing/2014/main" id="{284B2756-DCD2-CB4A-A497-A7E3258D80D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4850" y="1916113"/>
            <a:ext cx="2043113" cy="366712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Problem</a:t>
            </a:r>
          </a:p>
        </p:txBody>
      </p:sp>
      <p:sp>
        <p:nvSpPr>
          <p:cNvPr id="10" name="Text Box 22">
            <a:extLst>
              <a:ext uri="{FF2B5EF4-FFF2-40B4-BE49-F238E27FC236}">
                <a16:creationId xmlns:a16="http://schemas.microsoft.com/office/drawing/2014/main" id="{4A5CD7D2-75F2-4340-AD85-3DA75A4D8BD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4064000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ＭＳ Ｐゴシック" panose="020B0600070205080204" pitchFamily="34" charset="-128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ＭＳ Ｐゴシック" panose="020B0600070205080204" pitchFamily="34" charset="-128"/>
              <a:cs typeface="Arial" charset="0"/>
            </a:endParaRPr>
          </a:p>
        </p:txBody>
      </p:sp>
      <p:sp>
        <p:nvSpPr>
          <p:cNvPr id="11" name="Text Box 23">
            <a:extLst>
              <a:ext uri="{FF2B5EF4-FFF2-40B4-BE49-F238E27FC236}">
                <a16:creationId xmlns:a16="http://schemas.microsoft.com/office/drawing/2014/main" id="{8FF071FC-8054-5545-9246-15BBD8947BE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4435475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Devices</a:t>
            </a:r>
          </a:p>
        </p:txBody>
      </p:sp>
      <p:sp>
        <p:nvSpPr>
          <p:cNvPr id="12" name="Text Box 24">
            <a:extLst>
              <a:ext uri="{FF2B5EF4-FFF2-40B4-BE49-F238E27FC236}">
                <a16:creationId xmlns:a16="http://schemas.microsoft.com/office/drawing/2014/main" id="{B8807EAF-3E7A-2E4F-A579-A5C0F20A55C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2997200"/>
            <a:ext cx="2041525" cy="3270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System Software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395B77B-3825-5C41-8046-BDBEF616AADD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864769" y="2537619"/>
            <a:ext cx="792162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Text Box 23">
            <a:extLst>
              <a:ext uri="{FF2B5EF4-FFF2-40B4-BE49-F238E27FC236}">
                <a16:creationId xmlns:a16="http://schemas.microsoft.com/office/drawing/2014/main" id="{91425FE6-E37E-7E4F-B0E3-BFAA7BB143C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9613" y="4791075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Electrons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629B8D-FD6E-184F-8097-2B7F2F1F08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25" y="3357563"/>
            <a:ext cx="3124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Computer Architecture (narrow view)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A71EA216-5C4D-3D45-839A-67809AE444B6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140075" y="2393951"/>
            <a:ext cx="2232025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58E4F8-1C59-F946-A9A5-CE2A86B0DD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1750" y="3284538"/>
            <a:ext cx="3124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Computer Architecture (expanded view)</a:t>
            </a:r>
            <a:endParaRPr kumimoji="0" lang="en-US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94335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5" grpId="1"/>
      <p:bldP spid="16" grpId="0" animBg="1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Title 1">
            <a:extLst>
              <a:ext uri="{FF2B5EF4-FFF2-40B4-BE49-F238E27FC236}">
                <a16:creationId xmlns:a16="http://schemas.microsoft.com/office/drawing/2014/main" id="{AA1CD2E2-7A71-5547-87A2-E21F9E3D0B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Levels of Transformation</a:t>
            </a:r>
          </a:p>
        </p:txBody>
      </p:sp>
      <p:sp>
        <p:nvSpPr>
          <p:cNvPr id="187394" name="Slide Number Placeholder 3">
            <a:extLst>
              <a:ext uri="{FF2B5EF4-FFF2-40B4-BE49-F238E27FC236}">
                <a16:creationId xmlns:a16="http://schemas.microsoft.com/office/drawing/2014/main" id="{EB0C2865-14AC-0744-9F8C-91B230576F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4008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CE55F3-A4DD-AC49-B158-0622232E28A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4582" name="Text Box 17">
            <a:extLst>
              <a:ext uri="{FF2B5EF4-FFF2-40B4-BE49-F238E27FC236}">
                <a16:creationId xmlns:a16="http://schemas.microsoft.com/office/drawing/2014/main" id="{B3BEED22-713E-E344-84DA-2ADF7BC51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7775" y="4287838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Microarchitecture</a:t>
            </a:r>
          </a:p>
        </p:txBody>
      </p:sp>
      <p:sp>
        <p:nvSpPr>
          <p:cNvPr id="24583" name="Text Box 18">
            <a:extLst>
              <a:ext uri="{FF2B5EF4-FFF2-40B4-BE49-F238E27FC236}">
                <a16:creationId xmlns:a16="http://schemas.microsoft.com/office/drawing/2014/main" id="{ECDBE200-F211-D140-9F9D-2B764283ABA0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7775" y="3916363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ISA (Architecture)</a:t>
            </a:r>
          </a:p>
        </p:txBody>
      </p:sp>
      <p:sp>
        <p:nvSpPr>
          <p:cNvPr id="24584" name="Text Box 19">
            <a:extLst>
              <a:ext uri="{FF2B5EF4-FFF2-40B4-BE49-F238E27FC236}">
                <a16:creationId xmlns:a16="http://schemas.microsoft.com/office/drawing/2014/main" id="{4E00C345-1585-C840-B09E-521AA3D1666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4600" y="2871788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Program/Language</a:t>
            </a:r>
          </a:p>
        </p:txBody>
      </p:sp>
      <p:sp>
        <p:nvSpPr>
          <p:cNvPr id="24585" name="Text Box 20">
            <a:extLst>
              <a:ext uri="{FF2B5EF4-FFF2-40B4-BE49-F238E27FC236}">
                <a16:creationId xmlns:a16="http://schemas.microsoft.com/office/drawing/2014/main" id="{4C0B1320-8A6C-484D-B4DB-D4AA9611EEB0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4600" y="2500313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Algorithm</a:t>
            </a:r>
          </a:p>
        </p:txBody>
      </p:sp>
      <p:sp>
        <p:nvSpPr>
          <p:cNvPr id="24586" name="Text Box 21">
            <a:extLst>
              <a:ext uri="{FF2B5EF4-FFF2-40B4-BE49-F238E27FC236}">
                <a16:creationId xmlns:a16="http://schemas.microsoft.com/office/drawing/2014/main" id="{2FA1F22B-099E-3646-B805-83316C473D9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4600" y="2133600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Problem</a:t>
            </a:r>
          </a:p>
        </p:txBody>
      </p:sp>
      <p:sp>
        <p:nvSpPr>
          <p:cNvPr id="18" name="Text Box 22">
            <a:extLst>
              <a:ext uri="{FF2B5EF4-FFF2-40B4-BE49-F238E27FC236}">
                <a16:creationId xmlns:a16="http://schemas.microsoft.com/office/drawing/2014/main" id="{F571D807-1C51-3647-9DC6-707C441FE910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7775" y="4660900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ＭＳ Ｐゴシック" panose="020B0600070205080204" pitchFamily="34" charset="-128"/>
                <a:cs typeface="Arial" charset="0"/>
              </a:rPr>
              <a:t>Logic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ＭＳ Ｐゴシック" panose="020B0600070205080204" pitchFamily="34" charset="-128"/>
              <a:cs typeface="Arial" charset="0"/>
            </a:endParaRPr>
          </a:p>
        </p:txBody>
      </p:sp>
      <p:sp>
        <p:nvSpPr>
          <p:cNvPr id="24588" name="Text Box 23">
            <a:extLst>
              <a:ext uri="{FF2B5EF4-FFF2-40B4-BE49-F238E27FC236}">
                <a16:creationId xmlns:a16="http://schemas.microsoft.com/office/drawing/2014/main" id="{E6AC7B7E-2637-DE42-84E7-D7F545B945D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7775" y="5032375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Devices</a:t>
            </a:r>
          </a:p>
        </p:txBody>
      </p:sp>
      <p:sp>
        <p:nvSpPr>
          <p:cNvPr id="24589" name="Text Box 24">
            <a:extLst>
              <a:ext uri="{FF2B5EF4-FFF2-40B4-BE49-F238E27FC236}">
                <a16:creationId xmlns:a16="http://schemas.microsoft.com/office/drawing/2014/main" id="{9FF1A07F-7047-F045-86C0-D4FBC835BEE9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7775" y="3246438"/>
            <a:ext cx="2041525" cy="6699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Runtime System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(VM, OS, MM)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B3614990-933E-4348-8991-D8A6E326763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191000" y="3276600"/>
            <a:ext cx="1219200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" name="Text Box 23">
            <a:extLst>
              <a:ext uri="{FF2B5EF4-FFF2-40B4-BE49-F238E27FC236}">
                <a16:creationId xmlns:a16="http://schemas.microsoft.com/office/drawing/2014/main" id="{CDC57397-EF47-DF48-A8A8-B214D8821FC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9363" y="5387975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Electrons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838D27-713C-F944-BD0F-EA63ACB237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990600"/>
            <a:ext cx="69437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“The purpose of computing is [to gain] insight” (</a:t>
            </a: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Richard Hamming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We gain and generate insight by solving problems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How do we ensure problems are solved by electrons?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4FC088-E830-174F-ABA6-3F1B20C5D3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7875" y="914400"/>
            <a:ext cx="187960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FDE15C-4363-2246-B4B5-A968D3795107}"/>
              </a:ext>
            </a:extLst>
          </p:cNvPr>
          <p:cNvSpPr txBox="1"/>
          <p:nvPr/>
        </p:nvSpPr>
        <p:spPr>
          <a:xfrm>
            <a:off x="152400" y="2057400"/>
            <a:ext cx="3657600" cy="3970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Algorithm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Step-by-step procedure that is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guaranteed to terminate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where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each step is precisely stated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and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can be carried out by a computer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Finiteness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Definiteness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Effective computability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Many algorithms for the same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problem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105C0CA-BC49-E645-859F-300352F214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9800" y="3357563"/>
            <a:ext cx="3124200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ISA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(Instruction Set Architecture)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Interface/contract between SW and HW.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What the programmer assumes hardware will satisfy.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BA64C07-DCC4-8D49-B378-3A9374C5ED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5867400"/>
            <a:ext cx="3505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Microarchitecture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An implementation of the ISA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42C4360-6DDF-9449-8B1B-33BF03F1E0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4400" y="5867400"/>
            <a:ext cx="4419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Digital logic circuits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Building blocks of micro-arch (e.g., gates)</a:t>
            </a:r>
          </a:p>
        </p:txBody>
      </p:sp>
    </p:spTree>
    <p:extLst>
      <p:ext uri="{BB962C8B-B14F-4D97-AF65-F5344CB8AC3E}">
        <p14:creationId xmlns:p14="http://schemas.microsoft.com/office/powerpoint/2010/main" val="24148153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</p:childTnLst>
                    </p:cTn>
                  </p:par>
                  <p:par>
                    <p:cTn id="5" fill="hold" nodeType="clickPar">
                      <p:stCondLst>
                        <p:cond delay="indefinite"/>
                      </p:stCondLst>
                      <p:childTnLst>
                        <p:par>
                          <p:cTn id="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 animBg="1"/>
      <p:bldP spid="24583" grpId="0" animBg="1"/>
      <p:bldP spid="24584" grpId="0" animBg="1"/>
      <p:bldP spid="24585" grpId="0" animBg="1"/>
      <p:bldP spid="24586" grpId="0" animBg="1"/>
      <p:bldP spid="18" grpId="0" animBg="1"/>
      <p:bldP spid="24588" grpId="0" animBg="1"/>
      <p:bldP spid="24589" grpId="0" animBg="1"/>
      <p:bldP spid="25" grpId="0" animBg="1"/>
      <p:bldP spid="20" grpId="0" animBg="1"/>
      <p:bldP spid="4" grpId="0"/>
      <p:bldP spid="4" grpId="1"/>
      <p:bldP spid="17" grpId="0"/>
      <p:bldP spid="17" grpId="1"/>
      <p:bldP spid="19" grpId="0"/>
      <p:bldP spid="19" grpId="1"/>
      <p:bldP spid="21" grpId="0"/>
      <p:bldP spid="2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Computer Architecture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24744"/>
            <a:ext cx="8610600" cy="5123656"/>
          </a:xfrm>
        </p:spPr>
        <p:txBody>
          <a:bodyPr/>
          <a:lstStyle/>
          <a:p>
            <a:r>
              <a:rPr lang="en-US" dirty="0"/>
              <a:t>is the </a:t>
            </a:r>
            <a:r>
              <a:rPr lang="en-US" dirty="0">
                <a:solidFill>
                  <a:srgbClr val="0000FF"/>
                </a:solidFill>
              </a:rPr>
              <a:t>science</a:t>
            </a:r>
            <a:r>
              <a:rPr lang="en-US" dirty="0"/>
              <a:t> and </a:t>
            </a:r>
            <a:r>
              <a:rPr lang="en-US" dirty="0">
                <a:solidFill>
                  <a:srgbClr val="0000FF"/>
                </a:solidFill>
              </a:rPr>
              <a:t>art</a:t>
            </a:r>
            <a:r>
              <a:rPr lang="en-US" dirty="0"/>
              <a:t> of designing </a:t>
            </a:r>
            <a:r>
              <a:rPr lang="en-US" dirty="0">
                <a:solidFill>
                  <a:srgbClr val="0000FF"/>
                </a:solidFill>
              </a:rPr>
              <a:t>computing platforms </a:t>
            </a:r>
            <a:r>
              <a:rPr lang="en-US" dirty="0"/>
              <a:t>(hardware, interface, system SW, and programming model)</a:t>
            </a:r>
          </a:p>
          <a:p>
            <a:endParaRPr lang="en-US" dirty="0"/>
          </a:p>
          <a:p>
            <a:r>
              <a:rPr lang="en-US" dirty="0"/>
              <a:t>to achieve a set of </a:t>
            </a:r>
            <a:r>
              <a:rPr lang="en-US" dirty="0">
                <a:solidFill>
                  <a:srgbClr val="0000FF"/>
                </a:solidFill>
              </a:rPr>
              <a:t>design goals</a:t>
            </a:r>
          </a:p>
          <a:p>
            <a:pPr lvl="1"/>
            <a:r>
              <a:rPr lang="en-US" dirty="0"/>
              <a:t>E.g., highest performance on earth on workloads X, Y, Z</a:t>
            </a:r>
          </a:p>
          <a:p>
            <a:pPr lvl="1"/>
            <a:r>
              <a:rPr lang="en-US" dirty="0"/>
              <a:t>E.g., longest battery life at a form factor that fits in your pocket with cost &lt; $$$ CHF</a:t>
            </a:r>
          </a:p>
          <a:p>
            <a:pPr lvl="1"/>
            <a:r>
              <a:rPr lang="en-US" dirty="0"/>
              <a:t>E.g., best average performance across all known workloads at the best performance/cost ratio</a:t>
            </a:r>
          </a:p>
          <a:p>
            <a:pPr lvl="1"/>
            <a:r>
              <a:rPr lang="is-IS" dirty="0"/>
              <a:t>…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Designing a supercomputer is different from designing a smartphone </a:t>
            </a:r>
            <a:r>
              <a:rPr lang="en-US" dirty="0">
                <a:sym typeface="Wingdings"/>
              </a:rPr>
              <a:t> But, many fundamental principles are similar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38034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</a:rPr>
              <a:t>Different Platforms, Different Goals</a:t>
            </a:r>
          </a:p>
        </p:txBody>
      </p:sp>
      <p:sp>
        <p:nvSpPr>
          <p:cNvPr id="144387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09B7B7-4DC2-754A-AA3D-9471935B0E01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  <a:cs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812304" y="6553200"/>
            <a:ext cx="6248400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Source: http://www.sia-online.org (</a:t>
            </a:r>
            <a:r>
              <a:rPr kumimoji="0" lang="de-CH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semiconductor</a:t>
            </a:r>
            <a:r>
              <a:rPr kumimoji="0" lang="de-C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de-CH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industry</a:t>
            </a:r>
            <a:r>
              <a:rPr kumimoji="0" lang="de-C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de-CH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association</a:t>
            </a:r>
            <a:r>
              <a:rPr kumimoji="0" lang="de-C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)</a:t>
            </a:r>
          </a:p>
        </p:txBody>
      </p:sp>
      <p:pic>
        <p:nvPicPr>
          <p:cNvPr id="14438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0" y="2895600"/>
            <a:ext cx="3133725" cy="260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390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05000"/>
            <a:ext cx="5181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83553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09" name="Title 1">
            <a:extLst>
              <a:ext uri="{FF2B5EF4-FFF2-40B4-BE49-F238E27FC236}">
                <a16:creationId xmlns:a16="http://schemas.microsoft.com/office/drawing/2014/main" id="{0DF95D71-4717-9641-A2B1-944FC90328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Brief Self Introduction</a:t>
            </a:r>
          </a:p>
        </p:txBody>
      </p:sp>
      <p:sp>
        <p:nvSpPr>
          <p:cNvPr id="21506" name="Content Placeholder 2">
            <a:extLst>
              <a:ext uri="{FF2B5EF4-FFF2-40B4-BE49-F238E27FC236}">
                <a16:creationId xmlns:a16="http://schemas.microsoft.com/office/drawing/2014/main" id="{9CD130D2-C623-7247-B0C8-1800F218DB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1196752"/>
            <a:ext cx="9144000" cy="5194300"/>
          </a:xfrm>
        </p:spPr>
        <p:txBody>
          <a:bodyPr/>
          <a:lstStyle/>
          <a:p>
            <a:r>
              <a:rPr lang="en-US" altLang="en-US" sz="2200" dirty="0">
                <a:ea typeface="ＭＳ Ｐゴシック" panose="020B0600070205080204" pitchFamily="34" charset="-128"/>
              </a:rPr>
              <a:t>Onur Mutlu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Full Professor @ ETH Zurich CS (EE), since September 2015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Strecker Professor @ Carnegie Mellon University ECE/CS, 2009-2016, 2016-…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PhD from UT-Austin, worked at Google, VMware, Microsoft Research, Intel, AMD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  <a:hlinkClick r:id="rId2"/>
              </a:rPr>
              <a:t>https://people.inf.ethz.ch/omutlu/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  <a:hlinkClick r:id="rId3"/>
              </a:rPr>
              <a:t>omutlu@gmail.com</a:t>
            </a:r>
            <a:r>
              <a:rPr lang="en-US" altLang="en-US" sz="1800" dirty="0">
                <a:ea typeface="ＭＳ Ｐゴシック" panose="020B0600070205080204" pitchFamily="34" charset="-128"/>
              </a:rPr>
              <a:t> (Best way to reach me)</a:t>
            </a:r>
          </a:p>
          <a:p>
            <a:pPr lvl="1"/>
            <a:r>
              <a:rPr lang="en-US" sz="1800" dirty="0">
                <a:latin typeface="Tahoma" charset="0"/>
                <a:ea typeface="ＭＳ Ｐゴシック" charset="0"/>
                <a:hlinkClick r:id="rId4"/>
              </a:rPr>
              <a:t>https://people.inf.ethz.ch/omutlu/projects.htm</a:t>
            </a:r>
            <a:r>
              <a:rPr lang="en-US" sz="1800" dirty="0">
                <a:latin typeface="Tahoma" charset="0"/>
                <a:ea typeface="ＭＳ Ｐゴシック" charset="0"/>
              </a:rPr>
              <a:t> </a:t>
            </a:r>
            <a:endParaRPr lang="en-US" altLang="en-US" sz="1000" dirty="0">
              <a:ea typeface="ＭＳ Ｐゴシック" panose="020B0600070205080204" pitchFamily="34" charset="-128"/>
            </a:endParaRPr>
          </a:p>
          <a:p>
            <a:pPr lvl="1"/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sz="22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Research and Teaching in:</a:t>
            </a:r>
            <a:endParaRPr lang="en-US" altLang="en-US" sz="22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Computer architecture, computer systems, hardware security, bioinformatics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Memory and storage systems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 security, safety, predictability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Fault tolerance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Hardware/software cooperation</a:t>
            </a:r>
          </a:p>
          <a:p>
            <a:pPr lvl="1"/>
            <a:r>
              <a:rPr lang="is-IS" altLang="en-US" sz="1800" dirty="0">
                <a:ea typeface="ＭＳ Ｐゴシック" panose="020B0600070205080204" pitchFamily="34" charset="-128"/>
              </a:rPr>
              <a:t>Architectures for bioinformatics, health, medicine</a:t>
            </a:r>
          </a:p>
          <a:p>
            <a:pPr lvl="1"/>
            <a:r>
              <a:rPr lang="is-IS" altLang="en-US" sz="1800" dirty="0">
                <a:ea typeface="ＭＳ Ｐゴシック" panose="020B0600070205080204" pitchFamily="34" charset="-128"/>
              </a:rPr>
              <a:t>… 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99011" name="Slide Number Placeholder 3">
            <a:extLst>
              <a:ext uri="{FF2B5EF4-FFF2-40B4-BE49-F238E27FC236}">
                <a16:creationId xmlns:a16="http://schemas.microsoft.com/office/drawing/2014/main" id="{382C1846-515D-6048-9FA0-627CDD03DE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F3043E-DAD2-F347-A0C9-60754FCE566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99012" name="Picture 1">
            <a:extLst>
              <a:ext uri="{FF2B5EF4-FFF2-40B4-BE49-F238E27FC236}">
                <a16:creationId xmlns:a16="http://schemas.microsoft.com/office/drawing/2014/main" id="{EDA8380A-00B6-2F46-A5D1-F19A2EE594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0" y="0"/>
            <a:ext cx="12700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4473784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</a:rPr>
              <a:t>Different Platforms, Different Goals</a:t>
            </a:r>
          </a:p>
        </p:txBody>
      </p:sp>
      <p:sp>
        <p:nvSpPr>
          <p:cNvPr id="144387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09B7B7-4DC2-754A-AA3D-9471935B0E01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  <a:cs typeface="Arial" charset="0"/>
            </a:endParaRPr>
          </a:p>
        </p:txBody>
      </p:sp>
      <p:pic>
        <p:nvPicPr>
          <p:cNvPr id="3" name="Picture 2" descr="drone-technology_1-1024x68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921172"/>
            <a:ext cx="8136904" cy="542725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47664" y="6525344"/>
            <a:ext cx="37625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Source: https://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iq.intel.com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/5-awesome-uses-for-drone-technology/</a:t>
            </a:r>
          </a:p>
        </p:txBody>
      </p:sp>
    </p:spTree>
    <p:extLst>
      <p:ext uri="{BB962C8B-B14F-4D97-AF65-F5344CB8AC3E}">
        <p14:creationId xmlns:p14="http://schemas.microsoft.com/office/powerpoint/2010/main" val="4107595921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</a:rPr>
              <a:t>Different Platforms, Different Goals</a:t>
            </a:r>
            <a:endParaRPr lang="en-US" dirty="0"/>
          </a:p>
        </p:txBody>
      </p:sp>
      <p:pic>
        <p:nvPicPr>
          <p:cNvPr id="5" name="Content Placeholder 4" descr="UK-Self-Driving-Cars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" r="3873"/>
          <a:stretch>
            <a:fillRect/>
          </a:stretch>
        </p:blipFill>
        <p:spPr/>
      </p:pic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6495147"/>
            <a:ext cx="47218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Source: https://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taxistartup.com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wp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-content/uploads/2015/03/UK-Self-Driving-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Cars.jpg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38630532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</a:rPr>
              <a:t>Different Platforms, Different Goals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6495147"/>
            <a:ext cx="67122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Source: http://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sm.pcmag.com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pcmag_uk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/photo/g/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google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-self-driving-car-the-guts/google-self-driving-car-the-guts_dwx8.jpg</a:t>
            </a:r>
          </a:p>
        </p:txBody>
      </p:sp>
      <p:pic>
        <p:nvPicPr>
          <p:cNvPr id="7" name="Picture 6" descr="google-self-driving-car-the-guts_dwx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1268760"/>
            <a:ext cx="6985000" cy="466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138967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</a:rPr>
              <a:t>Different Platforms, Different Goals</a:t>
            </a:r>
          </a:p>
        </p:txBody>
      </p:sp>
      <p:sp>
        <p:nvSpPr>
          <p:cNvPr id="14541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17A1A1-9740-624C-9AC8-09C54EEEF760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  <a:cs typeface="Arial" charset="0"/>
            </a:endParaRPr>
          </a:p>
        </p:txBody>
      </p:sp>
      <p:sp>
        <p:nvSpPr>
          <p:cNvPr id="145412" name="TextBox 4"/>
          <p:cNvSpPr txBox="1">
            <a:spLocks noChangeArrowheads="1"/>
          </p:cNvSpPr>
          <p:nvPr/>
        </p:nvSpPr>
        <p:spPr bwMode="auto">
          <a:xfrm>
            <a:off x="1651992" y="6535738"/>
            <a:ext cx="4648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</a:rPr>
              <a:t>Source: http://datacentervoice.com/wp-content/uploads/2015/10/data-center.jpg</a:t>
            </a:r>
          </a:p>
        </p:txBody>
      </p:sp>
      <p:pic>
        <p:nvPicPr>
          <p:cNvPr id="145413" name="Picture 7" descr="data-cent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1007994"/>
            <a:ext cx="7849487" cy="522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7797078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</a:rPr>
              <a:t>Different Platforms, Different Goals</a:t>
            </a:r>
          </a:p>
        </p:txBody>
      </p:sp>
      <p:sp>
        <p:nvSpPr>
          <p:cNvPr id="14541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17A1A1-9740-624C-9AC8-09C54EEEF760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  <a:cs typeface="Arial" charset="0"/>
            </a:endParaRPr>
          </a:p>
        </p:txBody>
      </p:sp>
      <p:sp>
        <p:nvSpPr>
          <p:cNvPr id="145412" name="TextBox 4"/>
          <p:cNvSpPr txBox="1">
            <a:spLocks noChangeArrowheads="1"/>
          </p:cNvSpPr>
          <p:nvPr/>
        </p:nvSpPr>
        <p:spPr bwMode="auto">
          <a:xfrm>
            <a:off x="936104" y="6495147"/>
            <a:ext cx="594015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</a:rPr>
              <a:t>Source: https://</a:t>
            </a:r>
            <a:r>
              <a:rPr kumimoji="0" lang="de-CH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</a:rPr>
              <a:t>fossbytes.com</a:t>
            </a:r>
            <a:r>
              <a:rPr kumimoji="0" lang="de-C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</a:rPr>
              <a:t>/</a:t>
            </a:r>
            <a:r>
              <a:rPr kumimoji="0" lang="de-CH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</a:rPr>
              <a:t>wp</a:t>
            </a:r>
            <a:r>
              <a:rPr kumimoji="0" lang="de-C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</a:rPr>
              <a:t>-content/</a:t>
            </a:r>
            <a:r>
              <a:rPr kumimoji="0" lang="de-CH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</a:rPr>
              <a:t>uploads</a:t>
            </a:r>
            <a:r>
              <a:rPr kumimoji="0" lang="de-C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</a:rPr>
              <a:t>/2015/06/Supercomputer-TIANHE2-china.jpg</a:t>
            </a:r>
          </a:p>
        </p:txBody>
      </p:sp>
      <p:pic>
        <p:nvPicPr>
          <p:cNvPr id="2" name="Picture 1" descr="Supercomputer-TIANHE2-chin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6483"/>
            <a:ext cx="9144000" cy="4976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539875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</a:rPr>
              <a:t>Different Platforms, Different Goals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20800"/>
            <a:ext cx="9144000" cy="420986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1520" y="5805264"/>
            <a:ext cx="84432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Jouppi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et al., “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In-Datacenter Performance Analysis of a Tensor Processing Unit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”, ISCA 2017.</a:t>
            </a:r>
          </a:p>
        </p:txBody>
      </p:sp>
    </p:spTree>
    <p:extLst>
      <p:ext uri="{BB962C8B-B14F-4D97-AF65-F5344CB8AC3E}">
        <p14:creationId xmlns:p14="http://schemas.microsoft.com/office/powerpoint/2010/main" val="3127809370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C89D18C-8BFF-7442-B951-E83EB12351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305861"/>
            <a:ext cx="8589818" cy="40888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FE9F38-30B4-7746-AF4E-4E5F1C8AC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>
                <a:latin typeface="Garamond" charset="0"/>
              </a:rPr>
              <a:t>Different Platforms, Different Goals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F14326-2558-9A48-A1D3-9C64D6BEB2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8989FC3-73BF-3446-A984-86AD0F7D675C}"/>
              </a:ext>
            </a:extLst>
          </p:cNvPr>
          <p:cNvSpPr/>
          <p:nvPr/>
        </p:nvSpPr>
        <p:spPr bwMode="auto">
          <a:xfrm>
            <a:off x="3124200" y="3810000"/>
            <a:ext cx="1066800" cy="1066800"/>
          </a:xfrm>
          <a:prstGeom prst="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D60B25E-1302-034F-AB6E-ABC287907FCF}"/>
              </a:ext>
            </a:extLst>
          </p:cNvPr>
          <p:cNvSpPr/>
          <p:nvPr/>
        </p:nvSpPr>
        <p:spPr bwMode="auto">
          <a:xfrm>
            <a:off x="5943600" y="3775650"/>
            <a:ext cx="1066800" cy="1066800"/>
          </a:xfrm>
          <a:prstGeom prst="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546AFA-DE99-4742-94F8-CF21D3CCCA2A}"/>
              </a:ext>
            </a:extLst>
          </p:cNvPr>
          <p:cNvSpPr/>
          <p:nvPr/>
        </p:nvSpPr>
        <p:spPr>
          <a:xfrm>
            <a:off x="263236" y="871919"/>
            <a:ext cx="6989618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ML accelerator: 260 mm</a:t>
            </a:r>
            <a:r>
              <a:rPr kumimoji="0" lang="en-US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, 6 billion transistors, 600 GFLOPS GPU, 12 ARM 2.2 GHz CPUs.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Proxima Nova"/>
                <a:ea typeface="ＭＳ Ｐゴシック" panose="020B0600070205080204" pitchFamily="34" charset="-128"/>
                <a:cs typeface="+mn-cs"/>
              </a:rPr>
              <a:t>Two redundant chips for better safety.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C9B3F99-A5D2-B94A-875E-E94E821029DD}"/>
              </a:ext>
            </a:extLst>
          </p:cNvPr>
          <p:cNvSpPr/>
          <p:nvPr/>
        </p:nvSpPr>
        <p:spPr>
          <a:xfrm>
            <a:off x="228600" y="6476314"/>
            <a:ext cx="42562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155CC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/>
              </a:rPr>
              <a:t>https://youtu.be/Ucp0TTmvqOE?t=4236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0EE7E8-8FFA-5745-80FF-54086B4891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8377" y="1026359"/>
            <a:ext cx="750041" cy="10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577638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Axiom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08720"/>
            <a:ext cx="9036496" cy="48768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To achieve the highest </a:t>
            </a:r>
            <a:r>
              <a:rPr lang="en-US" dirty="0">
                <a:solidFill>
                  <a:srgbClr val="FF0000"/>
                </a:solidFill>
              </a:rPr>
              <a:t>energy efficiency </a:t>
            </a:r>
            <a:r>
              <a:rPr lang="en-US" dirty="0"/>
              <a:t>and </a:t>
            </a:r>
            <a:r>
              <a:rPr lang="en-US" dirty="0">
                <a:solidFill>
                  <a:srgbClr val="FF0000"/>
                </a:solidFill>
              </a:rPr>
              <a:t>performance</a:t>
            </a:r>
            <a:r>
              <a:rPr lang="en-US" dirty="0"/>
              <a:t>:</a:t>
            </a:r>
          </a:p>
          <a:p>
            <a:pPr marL="0" indent="0" algn="ctr">
              <a:buNone/>
            </a:pPr>
            <a:endParaRPr lang="en-US" sz="1200" dirty="0"/>
          </a:p>
          <a:p>
            <a:pPr marL="0" indent="0" algn="ctr">
              <a:buNone/>
            </a:pPr>
            <a:r>
              <a:rPr lang="en-US" sz="3200" b="1" dirty="0">
                <a:solidFill>
                  <a:srgbClr val="0000FF"/>
                </a:solidFill>
              </a:rPr>
              <a:t>we must take the expanded view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0000FF"/>
                </a:solidFill>
              </a:rPr>
              <a:t>of computer architecture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2259208" y="4842942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Micro-architecture</a:t>
            </a:r>
          </a:p>
        </p:txBody>
      </p:sp>
      <p:sp>
        <p:nvSpPr>
          <p:cNvPr id="6" name="Text Box 18"/>
          <p:cNvSpPr txBox="1">
            <a:spLocks noChangeAspect="1" noChangeArrowheads="1"/>
          </p:cNvSpPr>
          <p:nvPr/>
        </p:nvSpPr>
        <p:spPr bwMode="auto">
          <a:xfrm>
            <a:off x="2259208" y="4471467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SW/HW Interface</a:t>
            </a:r>
          </a:p>
        </p:txBody>
      </p:sp>
      <p:sp>
        <p:nvSpPr>
          <p:cNvPr id="7" name="Text Box 19"/>
          <p:cNvSpPr txBox="1">
            <a:spLocks noChangeAspect="1" noChangeArrowheads="1"/>
          </p:cNvSpPr>
          <p:nvPr/>
        </p:nvSpPr>
        <p:spPr bwMode="auto">
          <a:xfrm>
            <a:off x="2256033" y="3807148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Program/Language</a:t>
            </a:r>
          </a:p>
        </p:txBody>
      </p:sp>
      <p:sp>
        <p:nvSpPr>
          <p:cNvPr id="8" name="Text Box 20"/>
          <p:cNvSpPr txBox="1">
            <a:spLocks noChangeAspect="1" noChangeArrowheads="1"/>
          </p:cNvSpPr>
          <p:nvPr/>
        </p:nvSpPr>
        <p:spPr bwMode="auto">
          <a:xfrm>
            <a:off x="2256033" y="3435673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Algorithm</a:t>
            </a:r>
          </a:p>
        </p:txBody>
      </p:sp>
      <p:sp>
        <p:nvSpPr>
          <p:cNvPr id="9" name="Text Box 21"/>
          <p:cNvSpPr txBox="1">
            <a:spLocks noChangeAspect="1" noChangeArrowheads="1"/>
          </p:cNvSpPr>
          <p:nvPr/>
        </p:nvSpPr>
        <p:spPr bwMode="auto">
          <a:xfrm>
            <a:off x="2256033" y="3068960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Problem</a:t>
            </a:r>
          </a:p>
        </p:txBody>
      </p:sp>
      <p:sp>
        <p:nvSpPr>
          <p:cNvPr id="10" name="Text Box 22"/>
          <p:cNvSpPr txBox="1">
            <a:spLocks noChangeAspect="1" noChangeArrowheads="1"/>
          </p:cNvSpPr>
          <p:nvPr/>
        </p:nvSpPr>
        <p:spPr bwMode="auto">
          <a:xfrm>
            <a:off x="2259208" y="5216004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+mn-ea"/>
              <a:cs typeface="Arial" charset="0"/>
            </a:endParaRPr>
          </a:p>
        </p:txBody>
      </p:sp>
      <p:sp>
        <p:nvSpPr>
          <p:cNvPr id="11" name="Text Box 23"/>
          <p:cNvSpPr txBox="1">
            <a:spLocks noChangeAspect="1" noChangeArrowheads="1"/>
          </p:cNvSpPr>
          <p:nvPr/>
        </p:nvSpPr>
        <p:spPr bwMode="auto">
          <a:xfrm>
            <a:off x="2259208" y="5587479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Devices</a:t>
            </a:r>
          </a:p>
        </p:txBody>
      </p:sp>
      <p:sp>
        <p:nvSpPr>
          <p:cNvPr id="12" name="Text Box 24"/>
          <p:cNvSpPr txBox="1">
            <a:spLocks noChangeAspect="1" noChangeArrowheads="1"/>
          </p:cNvSpPr>
          <p:nvPr/>
        </p:nvSpPr>
        <p:spPr bwMode="auto">
          <a:xfrm>
            <a:off x="2259208" y="4149080"/>
            <a:ext cx="2041525" cy="327322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System Software</a:t>
            </a:r>
          </a:p>
        </p:txBody>
      </p:sp>
      <p:sp>
        <p:nvSpPr>
          <p:cNvPr id="14" name="Text Box 23"/>
          <p:cNvSpPr txBox="1">
            <a:spLocks noChangeAspect="1" noChangeArrowheads="1"/>
          </p:cNvSpPr>
          <p:nvPr/>
        </p:nvSpPr>
        <p:spPr bwMode="auto">
          <a:xfrm>
            <a:off x="2260796" y="5943079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Electrons</a:t>
            </a:r>
          </a:p>
        </p:txBody>
      </p:sp>
      <p:sp>
        <p:nvSpPr>
          <p:cNvPr id="15" name="Rounded Rectangle 14"/>
          <p:cNvSpPr>
            <a:spLocks noChangeArrowheads="1"/>
          </p:cNvSpPr>
          <p:nvPr/>
        </p:nvSpPr>
        <p:spPr bwMode="auto">
          <a:xfrm rot="5400000">
            <a:off x="2150604" y="3546140"/>
            <a:ext cx="2232248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47252" y="4077072"/>
            <a:ext cx="46612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Co-design across the hierarchy: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Algorithms to devices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471163" y="5157192"/>
            <a:ext cx="44933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Specialize as much as possible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within the design goals</a:t>
            </a:r>
          </a:p>
        </p:txBody>
      </p:sp>
    </p:spTree>
    <p:extLst>
      <p:ext uri="{BB962C8B-B14F-4D97-AF65-F5344CB8AC3E}">
        <p14:creationId xmlns:p14="http://schemas.microsoft.com/office/powerpoint/2010/main" val="11670043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7" grpId="0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Title 6">
            <a:extLst>
              <a:ext uri="{FF2B5EF4-FFF2-40B4-BE49-F238E27FC236}">
                <a16:creationId xmlns:a16="http://schemas.microsoft.com/office/drawing/2014/main" id="{078EC76B-B4ED-5D46-9F97-7CE189AA4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295400"/>
            <a:ext cx="8153400" cy="2133600"/>
          </a:xfrm>
        </p:spPr>
        <p:txBody>
          <a:bodyPr/>
          <a:lstStyle/>
          <a:p>
            <a:pPr algn="ctr"/>
            <a:r>
              <a:rPr lang="en-US" altLang="en-US" sz="4200" dirty="0">
                <a:ea typeface="ＭＳ Ｐゴシック" panose="020B0600070205080204" pitchFamily="34" charset="-128"/>
              </a:rPr>
              <a:t>Many Interesting Things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Are Happening Today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in Computer Architecture</a:t>
            </a:r>
          </a:p>
        </p:txBody>
      </p:sp>
      <p:sp>
        <p:nvSpPr>
          <p:cNvPr id="208898" name="Slide Number Placeholder 3">
            <a:extLst>
              <a:ext uri="{FF2B5EF4-FFF2-40B4-BE49-F238E27FC236}">
                <a16:creationId xmlns:a16="http://schemas.microsoft.com/office/drawing/2014/main" id="{3425C777-FCE6-2949-A565-AFFA6821F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81F39C-3A72-9248-A2DC-51B669BE711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808933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Title 6">
            <a:extLst>
              <a:ext uri="{FF2B5EF4-FFF2-40B4-BE49-F238E27FC236}">
                <a16:creationId xmlns:a16="http://schemas.microsoft.com/office/drawing/2014/main" id="{078EC76B-B4ED-5D46-9F97-7CE189AA4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295400"/>
            <a:ext cx="8153400" cy="2133600"/>
          </a:xfrm>
        </p:spPr>
        <p:txBody>
          <a:bodyPr/>
          <a:lstStyle/>
          <a:p>
            <a:pPr algn="ctr"/>
            <a:r>
              <a:rPr lang="en-US" altLang="en-US" sz="4200" dirty="0">
                <a:ea typeface="ＭＳ Ｐゴシック" panose="020B0600070205080204" pitchFamily="34" charset="-128"/>
              </a:rPr>
              <a:t>Many Interesting Things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Are Happening Today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in Computer Architecture</a:t>
            </a:r>
          </a:p>
        </p:txBody>
      </p:sp>
      <p:sp>
        <p:nvSpPr>
          <p:cNvPr id="208898" name="Slide Number Placeholder 3">
            <a:extLst>
              <a:ext uri="{FF2B5EF4-FFF2-40B4-BE49-F238E27FC236}">
                <a16:creationId xmlns:a16="http://schemas.microsoft.com/office/drawing/2014/main" id="{3425C777-FCE6-2949-A565-AFFA6821F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81F39C-3A72-9248-A2DC-51B669BE711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E09CB3-1E97-B540-A5D6-CB35F1DB8C18}"/>
              </a:ext>
            </a:extLst>
          </p:cNvPr>
          <p:cNvSpPr txBox="1"/>
          <p:nvPr/>
        </p:nvSpPr>
        <p:spPr>
          <a:xfrm>
            <a:off x="2087257" y="4119980"/>
            <a:ext cx="4923143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0000"/>
                </a:solidFill>
              </a:rPr>
              <a:t>Performance </a:t>
            </a:r>
          </a:p>
          <a:p>
            <a:pPr algn="ctr"/>
            <a:r>
              <a:rPr lang="en-US" sz="4400" b="1" dirty="0">
                <a:solidFill>
                  <a:srgbClr val="FF0000"/>
                </a:solidFill>
              </a:rPr>
              <a:t>and </a:t>
            </a:r>
          </a:p>
          <a:p>
            <a:pPr algn="ctr"/>
            <a:r>
              <a:rPr lang="en-US" sz="4400" b="1" dirty="0">
                <a:solidFill>
                  <a:srgbClr val="FF0000"/>
                </a:solidFill>
              </a:rPr>
              <a:t>Energy Efficiency</a:t>
            </a:r>
          </a:p>
        </p:txBody>
      </p:sp>
    </p:spTree>
    <p:extLst>
      <p:ext uri="{BB962C8B-B14F-4D97-AF65-F5344CB8AC3E}">
        <p14:creationId xmlns:p14="http://schemas.microsoft.com/office/powerpoint/2010/main" val="144407139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5"/>
          <p:cNvSpPr>
            <a:spLocks noChangeArrowheads="1"/>
          </p:cNvSpPr>
          <p:nvPr/>
        </p:nvSpPr>
        <p:spPr bwMode="auto">
          <a:xfrm>
            <a:off x="0" y="836712"/>
            <a:ext cx="91440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Research Focus: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Computer architecture, HW/SW, bioinformatics, security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Memory and storage (DRAM, flash, emerging), interconnects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Heterogeneous &amp; parallel systems, GPUs, systems for data analytics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System/architecture interaction, new execution models, new interfaces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Hardware security, energy efficiency, fault tolerance, performance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Genome sequence analysis &amp; assembly algorithms and architectures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Biologically inspired systems &amp; system design for bio/medicine</a:t>
            </a: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930" y="4231307"/>
            <a:ext cx="1524000" cy="1029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Picture 23" descr="http://i.ehow.com/images/a04/ac/qb/format-hard-drive-xp-800X8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33856">
            <a:off x="7262555" y="3439062"/>
            <a:ext cx="1276125" cy="127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Text Box 147"/>
          <p:cNvSpPr txBox="1">
            <a:spLocks noChangeArrowheads="1"/>
          </p:cNvSpPr>
          <p:nvPr/>
        </p:nvSpPr>
        <p:spPr bwMode="auto">
          <a:xfrm>
            <a:off x="6596063" y="6503987"/>
            <a:ext cx="22923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1" i="1" u="none" strike="noStrike" kern="1200" cap="none" spc="0" normalizeH="0" baseline="0" noProof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Arial Narrow" charset="0"/>
              <a:ea typeface="ＭＳ Ｐゴシック" charset="0"/>
              <a:cs typeface="Arial" charset="0"/>
            </a:endParaRPr>
          </a:p>
        </p:txBody>
      </p:sp>
      <p:pic>
        <p:nvPicPr>
          <p:cNvPr id="26645" name="Picture 30" descr="3177_0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8" t="22220" r="3780" b="12109"/>
          <a:stretch>
            <a:fillRect/>
          </a:stretch>
        </p:blipFill>
        <p:spPr bwMode="auto">
          <a:xfrm>
            <a:off x="354137" y="5717501"/>
            <a:ext cx="2325687" cy="90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33" name="Group 47"/>
          <p:cNvGrpSpPr>
            <a:grpSpLocks/>
          </p:cNvGrpSpPr>
          <p:nvPr/>
        </p:nvGrpSpPr>
        <p:grpSpPr bwMode="auto">
          <a:xfrm>
            <a:off x="3401598" y="5338860"/>
            <a:ext cx="3077766" cy="1554083"/>
            <a:chOff x="5252245" y="4774407"/>
            <a:chExt cx="3076909" cy="1554282"/>
          </a:xfrm>
        </p:grpSpPr>
        <p:sp>
          <p:nvSpPr>
            <p:cNvPr id="26642" name="TextBox 8"/>
            <p:cNvSpPr txBox="1">
              <a:spLocks noChangeArrowheads="1"/>
            </p:cNvSpPr>
            <p:nvPr/>
          </p:nvSpPr>
          <p:spPr bwMode="auto">
            <a:xfrm>
              <a:off x="5252245" y="5959310"/>
              <a:ext cx="3076909" cy="369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charset="0"/>
                  <a:ea typeface="ＭＳ Ｐゴシック" charset="0"/>
                  <a:cs typeface="Arial" charset="0"/>
                </a:rPr>
                <a:t>Graphics and Vision Processing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Arial" charset="0"/>
              </a:endParaRPr>
            </a:p>
          </p:txBody>
        </p:sp>
        <p:pic>
          <p:nvPicPr>
            <p:cNvPr id="26643" name="Picture 6" descr="C:\Daten\talks\invited\ferc2010\material\Fermi_Die_FINAL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4944" y="4774407"/>
              <a:ext cx="1201936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" name="Text Box 13" descr="90%"/>
          <p:cNvSpPr txBox="1">
            <a:spLocks noChangeArrowheads="1"/>
          </p:cNvSpPr>
          <p:nvPr/>
        </p:nvSpPr>
        <p:spPr bwMode="auto">
          <a:xfrm>
            <a:off x="474243" y="4821870"/>
            <a:ext cx="1733033" cy="8956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Heterogeneous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Processors and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Accelerators</a:t>
            </a:r>
          </a:p>
        </p:txBody>
      </p:sp>
      <p:sp>
        <p:nvSpPr>
          <p:cNvPr id="28" name="Text Box 20" descr="90%"/>
          <p:cNvSpPr txBox="1">
            <a:spLocks noChangeArrowheads="1"/>
          </p:cNvSpPr>
          <p:nvPr/>
        </p:nvSpPr>
        <p:spPr bwMode="auto">
          <a:xfrm>
            <a:off x="2698252" y="3979561"/>
            <a:ext cx="2258492" cy="3416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Hybrid Main Memory</a:t>
            </a:r>
          </a:p>
        </p:txBody>
      </p:sp>
      <p:sp>
        <p:nvSpPr>
          <p:cNvPr id="29" name="Line 15"/>
          <p:cNvSpPr>
            <a:spLocks noChangeShapeType="1"/>
          </p:cNvSpPr>
          <p:nvPr/>
        </p:nvSpPr>
        <p:spPr bwMode="auto">
          <a:xfrm flipV="1">
            <a:off x="1982640" y="4076506"/>
            <a:ext cx="697185" cy="62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0" name="Text Box 24" descr="90%"/>
          <p:cNvSpPr txBox="1">
            <a:spLocks noChangeArrowheads="1"/>
          </p:cNvSpPr>
          <p:nvPr/>
        </p:nvSpPr>
        <p:spPr bwMode="auto">
          <a:xfrm>
            <a:off x="5608432" y="4746245"/>
            <a:ext cx="2925968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008" tIns="32004" rIns="64008" bIns="3200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t>Persistent Memory/Storage</a:t>
            </a:r>
          </a:p>
        </p:txBody>
      </p:sp>
      <p:pic>
        <p:nvPicPr>
          <p:cNvPr id="31" name="Content Placeholder 6" descr="barcelona-die-photo-color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505200"/>
            <a:ext cx="1312168" cy="1279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 descr="dim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2679825" y="3450054"/>
            <a:ext cx="2304256" cy="549297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81266" y="3620023"/>
            <a:ext cx="1554690" cy="1003885"/>
          </a:xfrm>
          <a:prstGeom prst="rect">
            <a:avLst/>
          </a:prstGeom>
        </p:spPr>
      </p:pic>
      <p:sp>
        <p:nvSpPr>
          <p:cNvPr id="36" name="Line 15"/>
          <p:cNvSpPr>
            <a:spLocks noChangeShapeType="1"/>
          </p:cNvSpPr>
          <p:nvPr/>
        </p:nvSpPr>
        <p:spPr bwMode="auto">
          <a:xfrm flipV="1">
            <a:off x="4984081" y="4092641"/>
            <a:ext cx="697185" cy="62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7" name="Line 15"/>
          <p:cNvSpPr>
            <a:spLocks noChangeShapeType="1"/>
          </p:cNvSpPr>
          <p:nvPr/>
        </p:nvSpPr>
        <p:spPr bwMode="auto">
          <a:xfrm flipV="1">
            <a:off x="2331231" y="4495799"/>
            <a:ext cx="640569" cy="1221699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8" name="Line 15"/>
          <p:cNvSpPr>
            <a:spLocks noChangeShapeType="1"/>
          </p:cNvSpPr>
          <p:nvPr/>
        </p:nvSpPr>
        <p:spPr bwMode="auto">
          <a:xfrm flipV="1">
            <a:off x="3962400" y="4898556"/>
            <a:ext cx="0" cy="44030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44008" y="5229200"/>
            <a:ext cx="453201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Broad research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spanning apps, systems, logic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with architecture at the center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Current Research Focus Areas</a:t>
            </a:r>
          </a:p>
        </p:txBody>
      </p:sp>
    </p:spTree>
    <p:extLst>
      <p:ext uri="{BB962C8B-B14F-4D97-AF65-F5344CB8AC3E}">
        <p14:creationId xmlns:p14="http://schemas.microsoft.com/office/powerpoint/2010/main" val="1330338523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49238-1052-C14D-8579-F00216DA3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Intel </a:t>
            </a:r>
            <a:r>
              <a:rPr lang="en-US" dirty="0" err="1"/>
              <a:t>Optane</a:t>
            </a:r>
            <a:r>
              <a:rPr lang="en-US" dirty="0"/>
              <a:t> Persistent Memory (2019)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99EAEA-7208-AD42-9621-83F9352A91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Non-volatile main memory</a:t>
            </a:r>
          </a:p>
          <a:p>
            <a:r>
              <a:rPr lang="en-US" dirty="0"/>
              <a:t>Based on 3D-XPoint Technology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542244-F01F-2D42-B965-CD84957DD0D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CE39BC-334D-7544-8D1A-61F20B2D73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912311"/>
            <a:ext cx="8554528" cy="2133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433FB3A-2443-7440-B501-876FDC60EE2F}"/>
              </a:ext>
            </a:extLst>
          </p:cNvPr>
          <p:cNvSpPr txBox="1"/>
          <p:nvPr/>
        </p:nvSpPr>
        <p:spPr>
          <a:xfrm>
            <a:off x="1395080" y="6510254"/>
            <a:ext cx="726468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/>
              </a:rPr>
              <a:t>https://www.storagereview.com/intel_optane_dc_persistent_memory_module_pmm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2496445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PCM as Main Memory: Idea in 2009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/>
              <a:t>Benjamin C. Lee, </a:t>
            </a:r>
            <a:r>
              <a:rPr lang="en-US" sz="2200" dirty="0" err="1"/>
              <a:t>Engin</a:t>
            </a:r>
            <a:r>
              <a:rPr lang="en-US" sz="2200" dirty="0"/>
              <a:t> </a:t>
            </a:r>
            <a:r>
              <a:rPr lang="en-US" sz="2200" dirty="0" err="1"/>
              <a:t>Ipek</a:t>
            </a:r>
            <a:r>
              <a:rPr lang="en-US" sz="2200" dirty="0"/>
              <a:t>, Onur Mutlu, and Doug Burger,</a:t>
            </a:r>
            <a:br>
              <a:rPr lang="en-US" sz="2200" dirty="0"/>
            </a:br>
            <a:r>
              <a:rPr lang="en-US" sz="2200" b="1" dirty="0">
                <a:hlinkClick r:id="rId2"/>
              </a:rPr>
              <a:t>"Architecting Phase Change Memory as a Scalable DRAM Alternative"</a:t>
            </a:r>
            <a:br>
              <a:rPr lang="en-US" sz="2200" dirty="0"/>
            </a:br>
            <a:r>
              <a:rPr lang="en-US" sz="2200" i="1" dirty="0"/>
              <a:t>Proceedings of the </a:t>
            </a:r>
            <a:r>
              <a:rPr lang="en-US" sz="2200" i="1" dirty="0">
                <a:hlinkClick r:id="rId3"/>
              </a:rPr>
              <a:t>36th International Symposium on Computer Architecture</a:t>
            </a:r>
            <a:r>
              <a:rPr lang="en-US" sz="2200" i="1" dirty="0"/>
              <a:t> (</a:t>
            </a:r>
            <a:r>
              <a:rPr lang="en-US" sz="2200" b="1" i="1" dirty="0"/>
              <a:t>ISCA</a:t>
            </a:r>
            <a:r>
              <a:rPr lang="en-US" sz="2200" i="1" dirty="0"/>
              <a:t>)</a:t>
            </a:r>
            <a:r>
              <a:rPr lang="en-US" sz="2200" dirty="0"/>
              <a:t>, pages 2-13, Austin, TX, June 2009. </a:t>
            </a:r>
            <a:r>
              <a:rPr lang="en-US" sz="2200" dirty="0">
                <a:hlinkClick r:id="rId4"/>
              </a:rPr>
              <a:t>Slides (pdf)</a:t>
            </a:r>
            <a:endParaRPr lang="en-US" sz="220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7F28456-B93E-5440-A8F9-7EDDF5DA455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73016"/>
            <a:ext cx="9144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13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PCM as Main Memory: Idea in 2009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100" dirty="0"/>
              <a:t>Benjamin C. Lee, Ping Zhou, Jun Yang, </a:t>
            </a:r>
            <a:r>
              <a:rPr lang="en-US" sz="2100" dirty="0" err="1"/>
              <a:t>Youtao</a:t>
            </a:r>
            <a:r>
              <a:rPr lang="en-US" sz="2100" dirty="0"/>
              <a:t> Zhang, Bo Zhao, </a:t>
            </a:r>
            <a:r>
              <a:rPr lang="en-US" sz="2100" dirty="0" err="1"/>
              <a:t>Engin</a:t>
            </a:r>
            <a:r>
              <a:rPr lang="en-US" sz="2100" dirty="0"/>
              <a:t> </a:t>
            </a:r>
            <a:r>
              <a:rPr lang="en-US" sz="2100" dirty="0" err="1"/>
              <a:t>Ipek</a:t>
            </a:r>
            <a:r>
              <a:rPr lang="en-US" sz="2100" dirty="0"/>
              <a:t>, Onur Mutlu, and Doug Burger,</a:t>
            </a:r>
            <a:br>
              <a:rPr lang="en-US" sz="2100" dirty="0"/>
            </a:br>
            <a:r>
              <a:rPr lang="en-US" sz="2100" b="1" dirty="0">
                <a:hlinkClick r:id="rId2"/>
              </a:rPr>
              <a:t>"Phase Change Technology and the Future of Main Memory"</a:t>
            </a:r>
            <a:br>
              <a:rPr lang="en-US" sz="2100" dirty="0"/>
            </a:br>
            <a:r>
              <a:rPr lang="en-US" sz="2100" i="1" dirty="0">
                <a:hlinkClick r:id="rId3"/>
              </a:rPr>
              <a:t>IEEE Micro</a:t>
            </a:r>
            <a:r>
              <a:rPr lang="en-US" sz="2100" i="1" dirty="0"/>
              <a:t>, Special Issue: Micro's Top Picks from 2009 Computer Architecture Conferences (</a:t>
            </a:r>
            <a:r>
              <a:rPr lang="en-US" sz="2100" b="1" i="1" dirty="0"/>
              <a:t>MICRO TOP PICKS</a:t>
            </a:r>
            <a:r>
              <a:rPr lang="en-US" sz="2100" i="1" dirty="0"/>
              <a:t>)</a:t>
            </a:r>
            <a:r>
              <a:rPr lang="en-US" sz="2100" dirty="0"/>
              <a:t>, Vol. 30, No. 1, pages 60-70, January/February 2010. </a:t>
            </a:r>
          </a:p>
          <a:p>
            <a:endParaRPr lang="en-US" sz="2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7F28456-B93E-5440-A8F9-7EDDF5DA455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875936"/>
            <a:ext cx="9144000" cy="178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29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7BD4C-42D6-944C-AB93-1F2E7C881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Cerebras’s</a:t>
            </a:r>
            <a:r>
              <a:rPr lang="en-US" dirty="0"/>
              <a:t> Wafer Scale Engine (2019)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4BE51-ACF8-CE44-AA89-9ADF4B621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4E0D01-23CA-4248-B1F9-623D1F5F6D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686A470-8AEA-6545-A8E5-31C906F90F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r="13333"/>
          <a:stretch/>
        </p:blipFill>
        <p:spPr>
          <a:xfrm>
            <a:off x="1143000" y="1170709"/>
            <a:ext cx="3962400" cy="39547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278018D-EB18-9A46-B233-A318B649D4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88333" t="82151"/>
          <a:stretch/>
        </p:blipFill>
        <p:spPr>
          <a:xfrm>
            <a:off x="6324600" y="4323311"/>
            <a:ext cx="533400" cy="70588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9D62E1C-752D-EC42-93F7-CE6899ADF6F0}"/>
              </a:ext>
            </a:extLst>
          </p:cNvPr>
          <p:cNvSpPr txBox="1"/>
          <p:nvPr/>
        </p:nvSpPr>
        <p:spPr>
          <a:xfrm>
            <a:off x="1828800" y="5196704"/>
            <a:ext cx="259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Cerebras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WSE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1.2 Trillion transistors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46,225 mm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41D3ED-D597-EE40-A81A-14BD50D95420}"/>
              </a:ext>
            </a:extLst>
          </p:cNvPr>
          <p:cNvSpPr txBox="1"/>
          <p:nvPr/>
        </p:nvSpPr>
        <p:spPr>
          <a:xfrm>
            <a:off x="5334000" y="5183079"/>
            <a:ext cx="259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Largest GPU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21.1 Billion transistors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815 mm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D573CC6-2246-7C4D-A251-8A3F0E6EDB4F}"/>
              </a:ext>
            </a:extLst>
          </p:cNvPr>
          <p:cNvSpPr/>
          <p:nvPr/>
        </p:nvSpPr>
        <p:spPr>
          <a:xfrm>
            <a:off x="5557838" y="1378155"/>
            <a:ext cx="4572000" cy="223445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The largest ML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    accelerator chip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400,000 cores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11E9328-67B6-D84E-8CAF-16C2D14F4F24}"/>
              </a:ext>
            </a:extLst>
          </p:cNvPr>
          <p:cNvSpPr/>
          <p:nvPr/>
        </p:nvSpPr>
        <p:spPr>
          <a:xfrm>
            <a:off x="6058869" y="6049005"/>
            <a:ext cx="118013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NVIDIA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 TITAN V 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C9DCE1-9387-224F-B474-2091B2AD1D02}"/>
              </a:ext>
            </a:extLst>
          </p:cNvPr>
          <p:cNvSpPr txBox="1"/>
          <p:nvPr/>
        </p:nvSpPr>
        <p:spPr>
          <a:xfrm>
            <a:off x="103539" y="6133643"/>
            <a:ext cx="873566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4"/>
              </a:rPr>
              <a:t>https://www.anandtech.com/show/14758/hot-chips-31-live-blogs-cerebras-wafer-scale-deep-learning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7628116-A674-6B47-B5A5-66C8134061BF}"/>
              </a:ext>
            </a:extLst>
          </p:cNvPr>
          <p:cNvSpPr/>
          <p:nvPr/>
        </p:nvSpPr>
        <p:spPr>
          <a:xfrm>
            <a:off x="0" y="6474022"/>
            <a:ext cx="891063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5"/>
              </a:rPr>
              <a:t>https://www.cerebras.net/cerebras-wafer-scale-engine-why-we-need-big-chips-for-deep-learning/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6133546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83505-2DAA-ED43-A184-C4D419F9B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800" dirty="0"/>
              <a:t>UPMEM Processing-in-DRAM Engine (2019)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C247EB-0F00-D348-A874-BCF1EE2FA5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5EB2FE4-BC58-E94C-8039-4CDE8EEBB0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251" y="964045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Processing in DRAM Engine </a:t>
            </a:r>
          </a:p>
          <a:p>
            <a:r>
              <a:rPr lang="en-US" dirty="0"/>
              <a:t>Includes </a:t>
            </a:r>
            <a:r>
              <a:rPr lang="en-US" b="1" dirty="0"/>
              <a:t>standard DIMM modules</a:t>
            </a:r>
            <a:r>
              <a:rPr lang="en-US" dirty="0"/>
              <a:t>, with a </a:t>
            </a:r>
            <a:r>
              <a:rPr lang="en-US" b="1" dirty="0"/>
              <a:t>large number of DPU processors </a:t>
            </a:r>
            <a:r>
              <a:rPr lang="en-US" dirty="0"/>
              <a:t>combined with DRAM chips.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Replaces </a:t>
            </a:r>
            <a:r>
              <a:rPr lang="en-US" b="1" dirty="0"/>
              <a:t>standard</a:t>
            </a:r>
            <a:r>
              <a:rPr lang="en-US" dirty="0"/>
              <a:t> DIMMs</a:t>
            </a:r>
          </a:p>
          <a:p>
            <a:pPr lvl="1"/>
            <a:r>
              <a:rPr lang="en-US" dirty="0"/>
              <a:t>DDR4 R-DIMM modules</a:t>
            </a:r>
          </a:p>
          <a:p>
            <a:pPr lvl="2"/>
            <a:r>
              <a:rPr lang="en-US" dirty="0"/>
              <a:t>8GB+128 DPUs (16 PIM chips)</a:t>
            </a:r>
          </a:p>
          <a:p>
            <a:pPr lvl="2"/>
            <a:r>
              <a:rPr lang="en-US" dirty="0"/>
              <a:t>Standard 2x-nm DRAM process</a:t>
            </a:r>
          </a:p>
          <a:p>
            <a:pPr lvl="1"/>
            <a:r>
              <a:rPr lang="en-US" b="1" dirty="0"/>
              <a:t>Large amounts of</a:t>
            </a:r>
            <a:r>
              <a:rPr lang="en-US" dirty="0"/>
              <a:t> compute &amp; memory bandwidth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52C3A3A-02C6-5F46-8278-4883459024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2545"/>
          <a:stretch/>
        </p:blipFill>
        <p:spPr>
          <a:xfrm>
            <a:off x="6079331" y="2362200"/>
            <a:ext cx="3064669" cy="18094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3094D00-96B4-E74E-917B-BA57463AF2F6}"/>
              </a:ext>
            </a:extLst>
          </p:cNvPr>
          <p:cNvSpPr txBox="1"/>
          <p:nvPr/>
        </p:nvSpPr>
        <p:spPr>
          <a:xfrm>
            <a:off x="19665" y="6392637"/>
            <a:ext cx="67148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/>
              </a:rPr>
              <a:t>https://www.anandtech.com/show/14750/hot-chips-31-analysis-inmemory-processing-by-upmem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9DF79F1-207B-C34F-AF17-579F237B3EF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7479" t="23963" r="2821" b="58766"/>
          <a:stretch/>
        </p:blipFill>
        <p:spPr>
          <a:xfrm>
            <a:off x="228600" y="4724400"/>
            <a:ext cx="8754585" cy="170969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94B1677-FAD4-8147-AAAE-CAD39B29F335}"/>
              </a:ext>
            </a:extLst>
          </p:cNvPr>
          <p:cNvSpPr/>
          <p:nvPr/>
        </p:nvSpPr>
        <p:spPr>
          <a:xfrm>
            <a:off x="-17231" y="6594579"/>
            <a:ext cx="91759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5"/>
              </a:rPr>
              <a:t>https://www.upmem.com/video-upmem-presenting-its-true-processing-in-memory-solution-hot-chips-2019/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3784624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Specialized Processing in Memory (2015)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00472"/>
            <a:ext cx="8610600" cy="4876800"/>
          </a:xfrm>
        </p:spPr>
        <p:txBody>
          <a:bodyPr/>
          <a:lstStyle/>
          <a:p>
            <a:r>
              <a:rPr lang="en-US" dirty="0" err="1"/>
              <a:t>Junwhan</a:t>
            </a:r>
            <a:r>
              <a:rPr lang="en-US" dirty="0"/>
              <a:t> </a:t>
            </a:r>
            <a:r>
              <a:rPr lang="en-US" dirty="0" err="1"/>
              <a:t>Ahn</a:t>
            </a:r>
            <a:r>
              <a:rPr lang="en-US" dirty="0"/>
              <a:t>, </a:t>
            </a:r>
            <a:r>
              <a:rPr lang="en-US" dirty="0" err="1"/>
              <a:t>Sungpack</a:t>
            </a:r>
            <a:r>
              <a:rPr lang="en-US" dirty="0"/>
              <a:t> Hong, </a:t>
            </a:r>
            <a:r>
              <a:rPr lang="en-US" dirty="0" err="1"/>
              <a:t>Sungjoo</a:t>
            </a:r>
            <a:r>
              <a:rPr lang="en-US" dirty="0"/>
              <a:t> </a:t>
            </a:r>
            <a:r>
              <a:rPr lang="en-US" dirty="0" err="1"/>
              <a:t>Yoo</a:t>
            </a:r>
            <a:r>
              <a:rPr lang="en-US" dirty="0"/>
              <a:t>, Onur Mutlu, and </a:t>
            </a:r>
            <a:r>
              <a:rPr lang="en-US" dirty="0" err="1"/>
              <a:t>Kiyoung</a:t>
            </a:r>
            <a:r>
              <a:rPr lang="en-US" dirty="0"/>
              <a:t> Choi,</a:t>
            </a:r>
            <a:br>
              <a:rPr lang="en-US" dirty="0"/>
            </a:br>
            <a:r>
              <a:rPr lang="en-US" b="1" dirty="0">
                <a:hlinkClick r:id="rId2"/>
              </a:rPr>
              <a:t>"A Scalable Processing-in-Memory Accelerator for Parallel Graph Processing"</a:t>
            </a:r>
            <a:br>
              <a:rPr lang="en-US" dirty="0"/>
            </a:br>
            <a:r>
              <a:rPr lang="en-US" i="1" dirty="0"/>
              <a:t>Proceedings of the </a:t>
            </a:r>
            <a:r>
              <a:rPr lang="en-US" i="1" dirty="0">
                <a:hlinkClick r:id="rId3"/>
              </a:rPr>
              <a:t>42nd International Symposium on Computer Architecture</a:t>
            </a:r>
            <a:r>
              <a:rPr lang="en-US" i="1" dirty="0"/>
              <a:t> (</a:t>
            </a:r>
            <a:r>
              <a:rPr lang="en-US" b="1" i="1" dirty="0"/>
              <a:t>ISCA</a:t>
            </a:r>
            <a:r>
              <a:rPr lang="en-US" i="1" dirty="0"/>
              <a:t>)</a:t>
            </a:r>
            <a:r>
              <a:rPr lang="en-US" dirty="0"/>
              <a:t>, Portland, OR, June 2015. </a:t>
            </a:r>
            <a:br>
              <a:rPr lang="en-US" dirty="0"/>
            </a:br>
            <a:r>
              <a:rPr lang="en-US" dirty="0"/>
              <a:t>[</a:t>
            </a:r>
            <a:r>
              <a:rPr lang="en-US" dirty="0">
                <a:hlinkClick r:id="rId4"/>
              </a:rPr>
              <a:t>Slides (pdf)</a:t>
            </a:r>
            <a:r>
              <a:rPr lang="en-US" dirty="0"/>
              <a:t>] [</a:t>
            </a:r>
            <a:r>
              <a:rPr lang="en-US" dirty="0">
                <a:hlinkClick r:id="rId5"/>
              </a:rPr>
              <a:t>Lightning Session Slides (pdf)</a:t>
            </a:r>
            <a:r>
              <a:rPr lang="en-US" dirty="0"/>
              <a:t>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725144"/>
            <a:ext cx="9144000" cy="1492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06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Processing in Memory on Mobile Devices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00472"/>
            <a:ext cx="8610600" cy="4876800"/>
          </a:xfrm>
        </p:spPr>
        <p:txBody>
          <a:bodyPr/>
          <a:lstStyle/>
          <a:p>
            <a:r>
              <a:rPr lang="en-US" sz="2100" dirty="0"/>
              <a:t>Amirali Boroumand, Saugata Ghose, </a:t>
            </a:r>
            <a:r>
              <a:rPr lang="en-US" sz="2100" dirty="0" err="1"/>
              <a:t>Youngsok</a:t>
            </a:r>
            <a:r>
              <a:rPr lang="en-US" sz="2100" dirty="0"/>
              <a:t> Kim, </a:t>
            </a:r>
            <a:r>
              <a:rPr lang="en-US" sz="2100" dirty="0" err="1"/>
              <a:t>Rachata</a:t>
            </a:r>
            <a:r>
              <a:rPr lang="en-US" sz="2100" dirty="0"/>
              <a:t> </a:t>
            </a:r>
            <a:r>
              <a:rPr lang="en-US" sz="2100" dirty="0" err="1"/>
              <a:t>Ausavarungnirun</a:t>
            </a:r>
            <a:r>
              <a:rPr lang="en-US" sz="2100" dirty="0"/>
              <a:t>, Eric </a:t>
            </a:r>
            <a:r>
              <a:rPr lang="en-US" sz="2100" dirty="0" err="1"/>
              <a:t>Shiu</a:t>
            </a:r>
            <a:r>
              <a:rPr lang="en-US" sz="2100" dirty="0"/>
              <a:t>, Rahul Thakur, </a:t>
            </a:r>
            <a:r>
              <a:rPr lang="en-US" sz="2100" dirty="0" err="1"/>
              <a:t>Daehyun</a:t>
            </a:r>
            <a:r>
              <a:rPr lang="en-US" sz="2100" dirty="0"/>
              <a:t> Kim, Aki </a:t>
            </a:r>
            <a:r>
              <a:rPr lang="en-US" sz="2100" dirty="0" err="1"/>
              <a:t>Kuusela</a:t>
            </a:r>
            <a:r>
              <a:rPr lang="en-US" sz="2100" dirty="0"/>
              <a:t>, Allan </a:t>
            </a:r>
            <a:r>
              <a:rPr lang="en-US" sz="2100" dirty="0" err="1"/>
              <a:t>Knies</a:t>
            </a:r>
            <a:r>
              <a:rPr lang="en-US" sz="2100" dirty="0"/>
              <a:t>, </a:t>
            </a:r>
            <a:r>
              <a:rPr lang="en-US" sz="2100" dirty="0" err="1"/>
              <a:t>Parthasarathy</a:t>
            </a:r>
            <a:r>
              <a:rPr lang="en-US" sz="2100" dirty="0"/>
              <a:t> </a:t>
            </a:r>
            <a:r>
              <a:rPr lang="en-US" sz="2100" dirty="0" err="1"/>
              <a:t>Ranganathan</a:t>
            </a:r>
            <a:r>
              <a:rPr lang="en-US" sz="2100" dirty="0"/>
              <a:t>, and Onur Mutlu,</a:t>
            </a:r>
            <a:br>
              <a:rPr lang="en-US" sz="2100" dirty="0"/>
            </a:br>
            <a:r>
              <a:rPr lang="en-US" sz="2100" b="1" dirty="0">
                <a:hlinkClick r:id="rId2"/>
              </a:rPr>
              <a:t>"Google Workloads for Consumer Devices: Mitigating Data Movement Bottlenecks"</a:t>
            </a:r>
            <a:r>
              <a:rPr lang="en-US" sz="2100" dirty="0"/>
              <a:t> </a:t>
            </a:r>
            <a:br>
              <a:rPr lang="en-US" sz="2100" dirty="0"/>
            </a:br>
            <a:r>
              <a:rPr lang="en-US" sz="2100" i="1" dirty="0"/>
              <a:t>Proceedings of the </a:t>
            </a:r>
            <a:r>
              <a:rPr lang="en-US" sz="2100" i="1" dirty="0">
                <a:hlinkClick r:id="rId3"/>
              </a:rPr>
              <a:t>23rd International Conference on Architectural Support for Programming Languages and Operating Systems</a:t>
            </a:r>
            <a:r>
              <a:rPr lang="en-US" sz="2100" i="1" dirty="0"/>
              <a:t> (</a:t>
            </a:r>
            <a:r>
              <a:rPr lang="en-US" sz="2100" b="1" i="1" dirty="0"/>
              <a:t>ASPLOS</a:t>
            </a:r>
            <a:r>
              <a:rPr lang="en-US" sz="2100" i="1" dirty="0"/>
              <a:t>)</a:t>
            </a:r>
            <a:r>
              <a:rPr lang="en-US" sz="2100" dirty="0"/>
              <a:t>, Williamsburg, VA, USA, March 2018.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FC2F53-6D9B-6D4B-AC2B-8F1185D8A7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077072"/>
            <a:ext cx="9144000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32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C89D18C-8BFF-7442-B951-E83EB12351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305861"/>
            <a:ext cx="8589818" cy="40888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FE9F38-30B4-7746-AF4E-4E5F1C8AC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/>
              <a:t>TESLA Full Self-Driving Computer (2019)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F14326-2558-9A48-A1D3-9C64D6BEB2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8989FC3-73BF-3446-A984-86AD0F7D675C}"/>
              </a:ext>
            </a:extLst>
          </p:cNvPr>
          <p:cNvSpPr/>
          <p:nvPr/>
        </p:nvSpPr>
        <p:spPr bwMode="auto">
          <a:xfrm>
            <a:off x="3124200" y="3810000"/>
            <a:ext cx="1066800" cy="1066800"/>
          </a:xfrm>
          <a:prstGeom prst="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D60B25E-1302-034F-AB6E-ABC287907FCF}"/>
              </a:ext>
            </a:extLst>
          </p:cNvPr>
          <p:cNvSpPr/>
          <p:nvPr/>
        </p:nvSpPr>
        <p:spPr bwMode="auto">
          <a:xfrm>
            <a:off x="5943600" y="3775650"/>
            <a:ext cx="1066800" cy="1066800"/>
          </a:xfrm>
          <a:prstGeom prst="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546AFA-DE99-4742-94F8-CF21D3CCCA2A}"/>
              </a:ext>
            </a:extLst>
          </p:cNvPr>
          <p:cNvSpPr/>
          <p:nvPr/>
        </p:nvSpPr>
        <p:spPr>
          <a:xfrm>
            <a:off x="263236" y="871919"/>
            <a:ext cx="6989618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ML accelerator: 260 mm</a:t>
            </a:r>
            <a:r>
              <a:rPr kumimoji="0" lang="en-US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, 6 billion transistors, 600 GFLOPS GPU, 12 ARM 2.2 GHz CPUs.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Proxima Nova"/>
                <a:ea typeface="ＭＳ Ｐゴシック" panose="020B0600070205080204" pitchFamily="34" charset="-128"/>
                <a:cs typeface="+mn-cs"/>
              </a:rPr>
              <a:t>Two redundant chips for better safety.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C9B3F99-A5D2-B94A-875E-E94E821029DD}"/>
              </a:ext>
            </a:extLst>
          </p:cNvPr>
          <p:cNvSpPr/>
          <p:nvPr/>
        </p:nvSpPr>
        <p:spPr>
          <a:xfrm>
            <a:off x="228600" y="6476314"/>
            <a:ext cx="42562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155CC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/>
              </a:rPr>
              <a:t>https://youtu.be/Ucp0TTmvqOE?t=4236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0EE7E8-8FFA-5745-80FF-54086B4891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8377" y="1026359"/>
            <a:ext cx="750041" cy="10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205524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itle 1">
            <a:extLst>
              <a:ext uri="{FF2B5EF4-FFF2-40B4-BE49-F238E27FC236}">
                <a16:creationId xmlns:a16="http://schemas.microsoft.com/office/drawing/2014/main" id="{CBF6F0D8-83CA-264F-8D66-FEC860915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800" dirty="0">
                <a:ea typeface="ＭＳ Ｐゴシック" panose="020B0600070205080204" pitchFamily="34" charset="-128"/>
              </a:rPr>
              <a:t>Google TPU Generation I (~2016)</a:t>
            </a:r>
          </a:p>
        </p:txBody>
      </p:sp>
      <p:sp>
        <p:nvSpPr>
          <p:cNvPr id="87042" name="Content Placeholder 2">
            <a:extLst>
              <a:ext uri="{FF2B5EF4-FFF2-40B4-BE49-F238E27FC236}">
                <a16:creationId xmlns:a16="http://schemas.microsoft.com/office/drawing/2014/main" id="{E3C78D9C-47A0-3F4A-8719-D44502AA2C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87043" name="Slide Number Placeholder 3">
            <a:extLst>
              <a:ext uri="{FF2B5EF4-FFF2-40B4-BE49-F238E27FC236}">
                <a16:creationId xmlns:a16="http://schemas.microsoft.com/office/drawing/2014/main" id="{64334E1C-B545-CC49-8CF0-961C03E583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C47D24-021C-EC41-99D4-45DC935A4713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7044" name="Picture 4">
            <a:extLst>
              <a:ext uri="{FF2B5EF4-FFF2-40B4-BE49-F238E27FC236}">
                <a16:creationId xmlns:a16="http://schemas.microsoft.com/office/drawing/2014/main" id="{DAE7EBA6-B27B-2B41-99A2-01F67E5373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0800"/>
            <a:ext cx="9144000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5" name="TextBox 5">
            <a:extLst>
              <a:ext uri="{FF2B5EF4-FFF2-40B4-BE49-F238E27FC236}">
                <a16:creationId xmlns:a16="http://schemas.microsoft.com/office/drawing/2014/main" id="{D58C8DB3-596B-3E41-8803-F43CC5920C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805488"/>
            <a:ext cx="84439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Jouppi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et al., “</a:t>
            </a: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In-Datacenter Performance Analysis of a Tensor Processing Unit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 ISCA 2017.</a:t>
            </a:r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9781337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itle 1">
            <a:extLst>
              <a:ext uri="{FF2B5EF4-FFF2-40B4-BE49-F238E27FC236}">
                <a16:creationId xmlns:a16="http://schemas.microsoft.com/office/drawing/2014/main" id="{30F84E0D-19EE-E94B-8414-FF27E1BA9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Google TPU Generation II (2017)</a:t>
            </a:r>
          </a:p>
        </p:txBody>
      </p:sp>
      <p:sp>
        <p:nvSpPr>
          <p:cNvPr id="89090" name="Slide Number Placeholder 3">
            <a:extLst>
              <a:ext uri="{FF2B5EF4-FFF2-40B4-BE49-F238E27FC236}">
                <a16:creationId xmlns:a16="http://schemas.microsoft.com/office/drawing/2014/main" id="{96BE1C86-0920-E141-88F6-F224C65A7C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E491199-E330-F944-B0A7-174683ACFD44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25717"/>
            <a:ext cx="5600953" cy="290348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832" y="4966156"/>
            <a:ext cx="450956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https://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www.nextplatform.com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/2017/05/17/first-depth-look-googles-new-second-generation-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tpu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/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96000" y="1438870"/>
            <a:ext cx="1988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 TPU chips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1 chip in TPU1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6000" y="2296120"/>
            <a:ext cx="27622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High Bandwidth Memory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DDR3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96000" y="3153370"/>
            <a:ext cx="27109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Floating point operations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FP16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96000" y="4010620"/>
            <a:ext cx="2283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45 TFLOPS per chip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23 TOPS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98362" y="4867870"/>
            <a:ext cx="23775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Designed for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training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and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inference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only inference</a:t>
            </a:r>
          </a:p>
        </p:txBody>
      </p:sp>
    </p:spTree>
    <p:extLst>
      <p:ext uri="{BB962C8B-B14F-4D97-AF65-F5344CB8AC3E}">
        <p14:creationId xmlns:p14="http://schemas.microsoft.com/office/powerpoint/2010/main" val="256276164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/>
              <a:t>Four Key Directions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68760"/>
            <a:ext cx="8610600" cy="4876800"/>
          </a:xfrm>
        </p:spPr>
        <p:txBody>
          <a:bodyPr/>
          <a:lstStyle/>
          <a:p>
            <a:r>
              <a:rPr lang="en-US" dirty="0"/>
              <a:t>Fundamentally </a:t>
            </a:r>
            <a:r>
              <a:rPr lang="en-US" dirty="0">
                <a:solidFill>
                  <a:srgbClr val="0000FF"/>
                </a:solidFill>
              </a:rPr>
              <a:t>Secure/Reliable/Safe </a:t>
            </a:r>
            <a:r>
              <a:rPr lang="en-US" dirty="0"/>
              <a:t>Architectures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Fundamentally </a:t>
            </a:r>
            <a:r>
              <a:rPr lang="en-US" dirty="0">
                <a:solidFill>
                  <a:srgbClr val="0000FF"/>
                </a:solidFill>
              </a:rPr>
              <a:t>Energy-Efficient </a:t>
            </a:r>
            <a:r>
              <a:rPr lang="en-US" dirty="0"/>
              <a:t>Architectures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Memory-centric </a:t>
            </a:r>
            <a:r>
              <a:rPr lang="en-US" dirty="0"/>
              <a:t>(Data-centric) Architectures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Fundamentally </a:t>
            </a:r>
            <a:r>
              <a:rPr lang="en-US" dirty="0">
                <a:solidFill>
                  <a:srgbClr val="0000FF"/>
                </a:solidFill>
              </a:rPr>
              <a:t>Low-Latency and Predictable </a:t>
            </a:r>
            <a:r>
              <a:rPr lang="en-US" dirty="0"/>
              <a:t>Architectures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Architectures for </a:t>
            </a:r>
            <a:r>
              <a:rPr lang="en-US" dirty="0">
                <a:solidFill>
                  <a:srgbClr val="0000FF"/>
                </a:solidFill>
              </a:rPr>
              <a:t>AI/ML, Genomics, Medicine, Health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7865950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itle 1">
            <a:extLst>
              <a:ext uri="{FF2B5EF4-FFF2-40B4-BE49-F238E27FC236}">
                <a16:creationId xmlns:a16="http://schemas.microsoft.com/office/drawing/2014/main" id="{5168F5DC-307D-D74B-8763-CAAA03547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775700" cy="1066800"/>
          </a:xfrm>
        </p:spPr>
        <p:txBody>
          <a:bodyPr/>
          <a:lstStyle/>
          <a:p>
            <a:r>
              <a:rPr lang="en-US" altLang="en-US" sz="3800" dirty="0">
                <a:ea typeface="ＭＳ Ｐゴシック" panose="020B0600070205080204" pitchFamily="34" charset="-128"/>
              </a:rPr>
              <a:t>An Example Modern Systolic Array: TPU (II)</a:t>
            </a:r>
          </a:p>
        </p:txBody>
      </p:sp>
      <p:sp>
        <p:nvSpPr>
          <p:cNvPr id="88066" name="Slide Number Placeholder 3">
            <a:extLst>
              <a:ext uri="{FF2B5EF4-FFF2-40B4-BE49-F238E27FC236}">
                <a16:creationId xmlns:a16="http://schemas.microsoft.com/office/drawing/2014/main" id="{E028C3CB-5025-EB4E-8118-2C4E59D19B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599F66-A283-D146-BD00-F6CFE108E8A8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8067" name="Picture 4">
            <a:extLst>
              <a:ext uri="{FF2B5EF4-FFF2-40B4-BE49-F238E27FC236}">
                <a16:creationId xmlns:a16="http://schemas.microsoft.com/office/drawing/2014/main" id="{57D3FEF3-3D27-9847-85C7-3A713D89E9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68" name="TextBox 5">
            <a:extLst>
              <a:ext uri="{FF2B5EF4-FFF2-40B4-BE49-F238E27FC236}">
                <a16:creationId xmlns:a16="http://schemas.microsoft.com/office/drawing/2014/main" id="{9C3ABED2-934B-6740-8BEC-F444042997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6062663"/>
            <a:ext cx="84439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Jouppi et al., “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In-Datacenter Performance Analysis of a Tensor Processing Unit</a:t>
            </a: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 ISCA 2017.</a:t>
            </a:r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88069" name="Picture 7">
            <a:extLst>
              <a:ext uri="{FF2B5EF4-FFF2-40B4-BE49-F238E27FC236}">
                <a16:creationId xmlns:a16="http://schemas.microsoft.com/office/drawing/2014/main" id="{407D4CDB-8641-914F-A615-DC6125BB1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889250"/>
            <a:ext cx="4051300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1160932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itle 1">
            <a:extLst>
              <a:ext uri="{FF2B5EF4-FFF2-40B4-BE49-F238E27FC236}">
                <a16:creationId xmlns:a16="http://schemas.microsoft.com/office/drawing/2014/main" id="{30F84E0D-19EE-E94B-8414-FF27E1BA9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52400"/>
            <a:ext cx="9144000" cy="1066800"/>
          </a:xfrm>
        </p:spPr>
        <p:txBody>
          <a:bodyPr/>
          <a:lstStyle/>
          <a:p>
            <a:r>
              <a:rPr lang="en-US" altLang="en-US" sz="3800" dirty="0">
                <a:solidFill>
                  <a:srgbClr val="006633"/>
                </a:solidFill>
                <a:ea typeface="ＭＳ Ｐゴシック" panose="020B0600070205080204" pitchFamily="34" charset="-128"/>
              </a:rPr>
              <a:t>An Example Modern Systolic Array: TPU (III)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89090" name="Slide Number Placeholder 3">
            <a:extLst>
              <a:ext uri="{FF2B5EF4-FFF2-40B4-BE49-F238E27FC236}">
                <a16:creationId xmlns:a16="http://schemas.microsoft.com/office/drawing/2014/main" id="{96BE1C86-0920-E141-88F6-F224C65A7C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E491199-E330-F944-B0A7-174683ACFD44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9091" name="Picture 4">
            <a:extLst>
              <a:ext uri="{FF2B5EF4-FFF2-40B4-BE49-F238E27FC236}">
                <a16:creationId xmlns:a16="http://schemas.microsoft.com/office/drawing/2014/main" id="{E795BB9E-5CE1-BB4E-990A-006605D49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811213"/>
            <a:ext cx="5791200" cy="604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3361867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49238-1052-C14D-8579-F00216DA3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Many (Other) AI/ML Chips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99EAEA-7208-AD42-9621-83F9352A9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24744"/>
            <a:ext cx="8610600" cy="4876800"/>
          </a:xfrm>
        </p:spPr>
        <p:txBody>
          <a:bodyPr/>
          <a:lstStyle/>
          <a:p>
            <a:r>
              <a:rPr lang="en-US" dirty="0"/>
              <a:t>Alibaba</a:t>
            </a:r>
          </a:p>
          <a:p>
            <a:r>
              <a:rPr lang="en-US" dirty="0"/>
              <a:t>Amazon</a:t>
            </a:r>
          </a:p>
          <a:p>
            <a:r>
              <a:rPr lang="en-US" dirty="0"/>
              <a:t>Facebook</a:t>
            </a:r>
          </a:p>
          <a:p>
            <a:r>
              <a:rPr lang="en-US" dirty="0"/>
              <a:t>Google</a:t>
            </a:r>
          </a:p>
          <a:p>
            <a:r>
              <a:rPr lang="en-US" dirty="0"/>
              <a:t>Huawei</a:t>
            </a:r>
          </a:p>
          <a:p>
            <a:r>
              <a:rPr lang="en-US" dirty="0"/>
              <a:t>Intel</a:t>
            </a:r>
          </a:p>
          <a:p>
            <a:r>
              <a:rPr lang="en-US" dirty="0"/>
              <a:t>Microsoft</a:t>
            </a:r>
          </a:p>
          <a:p>
            <a:r>
              <a:rPr lang="en-US" dirty="0"/>
              <a:t>NVIDIA</a:t>
            </a:r>
          </a:p>
          <a:p>
            <a:r>
              <a:rPr lang="en-US" dirty="0"/>
              <a:t>Tesla</a:t>
            </a:r>
          </a:p>
          <a:p>
            <a:r>
              <a:rPr lang="en-US" dirty="0"/>
              <a:t>Many Others and Many Startups…</a:t>
            </a:r>
          </a:p>
          <a:p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Many More to Come…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542244-F01F-2D42-B965-CD84957DD0D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1147660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49238-1052-C14D-8579-F00216DA3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Many (Other) AI/ML Chips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99EAEA-7208-AD42-9621-83F9352A9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24744"/>
            <a:ext cx="8610600" cy="4876800"/>
          </a:xfrm>
        </p:spPr>
        <p:txBody>
          <a:bodyPr/>
          <a:lstStyle/>
          <a:p>
            <a:r>
              <a:rPr lang="en-US" dirty="0"/>
              <a:t>Alibaba</a:t>
            </a:r>
          </a:p>
          <a:p>
            <a:r>
              <a:rPr lang="en-US" dirty="0"/>
              <a:t>Amazon</a:t>
            </a:r>
          </a:p>
          <a:p>
            <a:r>
              <a:rPr lang="en-US" dirty="0"/>
              <a:t>Facebook</a:t>
            </a:r>
          </a:p>
          <a:p>
            <a:r>
              <a:rPr lang="en-US" dirty="0"/>
              <a:t>Google</a:t>
            </a:r>
          </a:p>
          <a:p>
            <a:r>
              <a:rPr lang="en-US" dirty="0"/>
              <a:t>Huawei</a:t>
            </a:r>
          </a:p>
          <a:p>
            <a:r>
              <a:rPr lang="en-US" dirty="0"/>
              <a:t>Microsoft</a:t>
            </a:r>
          </a:p>
          <a:p>
            <a:r>
              <a:rPr lang="en-US" dirty="0"/>
              <a:t>NVIDIA</a:t>
            </a:r>
          </a:p>
          <a:p>
            <a:r>
              <a:rPr lang="en-US" dirty="0"/>
              <a:t>Tesla</a:t>
            </a:r>
          </a:p>
          <a:p>
            <a:r>
              <a:rPr lang="en-US" dirty="0"/>
              <a:t>Many Startups…</a:t>
            </a:r>
          </a:p>
          <a:p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Many More to Come…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542244-F01F-2D42-B965-CD84957DD0D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22E56E-0566-C442-8D34-C481D9F84B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029" y="945864"/>
            <a:ext cx="7971091" cy="54044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F9B39CE-6E41-C345-AEF1-277796969AE9}"/>
              </a:ext>
            </a:extLst>
          </p:cNvPr>
          <p:cNvSpPr txBox="1"/>
          <p:nvPr/>
        </p:nvSpPr>
        <p:spPr>
          <a:xfrm>
            <a:off x="2733695" y="6458383"/>
            <a:ext cx="3600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3"/>
              </a:rPr>
              <a:t>https://basicmi.github.io/AI-Chip/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581610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Title 6">
            <a:extLst>
              <a:ext uri="{FF2B5EF4-FFF2-40B4-BE49-F238E27FC236}">
                <a16:creationId xmlns:a16="http://schemas.microsoft.com/office/drawing/2014/main" id="{078EC76B-B4ED-5D46-9F97-7CE189AA4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295400"/>
            <a:ext cx="8153400" cy="2133600"/>
          </a:xfrm>
        </p:spPr>
        <p:txBody>
          <a:bodyPr/>
          <a:lstStyle/>
          <a:p>
            <a:pPr algn="ctr"/>
            <a:r>
              <a:rPr lang="en-US" altLang="en-US" sz="4200" dirty="0">
                <a:ea typeface="ＭＳ Ｐゴシック" panose="020B0600070205080204" pitchFamily="34" charset="-128"/>
              </a:rPr>
              <a:t>Many Interesting Things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Are Happening Today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in Computer Architecture</a:t>
            </a:r>
          </a:p>
        </p:txBody>
      </p:sp>
      <p:sp>
        <p:nvSpPr>
          <p:cNvPr id="208898" name="Slide Number Placeholder 3">
            <a:extLst>
              <a:ext uri="{FF2B5EF4-FFF2-40B4-BE49-F238E27FC236}">
                <a16:creationId xmlns:a16="http://schemas.microsoft.com/office/drawing/2014/main" id="{3425C777-FCE6-2949-A565-AFFA6821F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81F39C-3A72-9248-A2DC-51B669BE711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1751145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Title 6">
            <a:extLst>
              <a:ext uri="{FF2B5EF4-FFF2-40B4-BE49-F238E27FC236}">
                <a16:creationId xmlns:a16="http://schemas.microsoft.com/office/drawing/2014/main" id="{078EC76B-B4ED-5D46-9F97-7CE189AA4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295400"/>
            <a:ext cx="8153400" cy="2133600"/>
          </a:xfrm>
        </p:spPr>
        <p:txBody>
          <a:bodyPr/>
          <a:lstStyle/>
          <a:p>
            <a:pPr algn="ctr"/>
            <a:r>
              <a:rPr lang="en-US" altLang="en-US" sz="4200" dirty="0">
                <a:ea typeface="ＭＳ Ｐゴシック" panose="020B0600070205080204" pitchFamily="34" charset="-128"/>
              </a:rPr>
              <a:t>Many Interesting Things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Are Happening Today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in Computer Architecture</a:t>
            </a:r>
          </a:p>
        </p:txBody>
      </p:sp>
      <p:sp>
        <p:nvSpPr>
          <p:cNvPr id="208898" name="Slide Number Placeholder 3">
            <a:extLst>
              <a:ext uri="{FF2B5EF4-FFF2-40B4-BE49-F238E27FC236}">
                <a16:creationId xmlns:a16="http://schemas.microsoft.com/office/drawing/2014/main" id="{3425C777-FCE6-2949-A565-AFFA6821F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81F39C-3A72-9248-A2DC-51B669BE711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E09CB3-1E97-B540-A5D6-CB35F1DB8C18}"/>
              </a:ext>
            </a:extLst>
          </p:cNvPr>
          <p:cNvSpPr txBox="1"/>
          <p:nvPr/>
        </p:nvSpPr>
        <p:spPr>
          <a:xfrm>
            <a:off x="3044250" y="4119980"/>
            <a:ext cx="300915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Reliability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and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Security</a:t>
            </a:r>
          </a:p>
        </p:txBody>
      </p:sp>
    </p:spTree>
    <p:extLst>
      <p:ext uri="{BB962C8B-B14F-4D97-AF65-F5344CB8AC3E}">
        <p14:creationId xmlns:p14="http://schemas.microsoft.com/office/powerpoint/2010/main" val="2031869956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Security: RowHammer (2014)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2" y="1083202"/>
            <a:ext cx="9144000" cy="56581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12" y="908720"/>
            <a:ext cx="9144000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0321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69" name="Title 1">
            <a:extLst>
              <a:ext uri="{FF2B5EF4-FFF2-40B4-BE49-F238E27FC236}">
                <a16:creationId xmlns:a16="http://schemas.microsoft.com/office/drawing/2014/main" id="{F3BD4611-1CFE-6D4D-9B12-05248D236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The Story of RowHammer </a:t>
            </a:r>
          </a:p>
        </p:txBody>
      </p:sp>
      <p:sp>
        <p:nvSpPr>
          <p:cNvPr id="231426" name="Content Placeholder 2">
            <a:extLst>
              <a:ext uri="{FF2B5EF4-FFF2-40B4-BE49-F238E27FC236}">
                <a16:creationId xmlns:a16="http://schemas.microsoft.com/office/drawing/2014/main" id="{07C51491-711F-6241-8490-8DD020FDA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96950"/>
            <a:ext cx="8910638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One can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predictably induce bit flips</a:t>
            </a:r>
            <a:r>
              <a:rPr lang="en-US" altLang="en-US" dirty="0">
                <a:ea typeface="ＭＳ Ｐゴシック" panose="020B0600070205080204" pitchFamily="34" charset="-128"/>
              </a:rPr>
              <a:t> in commodity DRAM chips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&gt;80% of the tested DRAM chips are vulnerable</a:t>
            </a:r>
          </a:p>
          <a:p>
            <a:endParaRPr lang="en-US" altLang="en-US" sz="1600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First example of how a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simple hardware failure mechanism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can create a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widespread system security vulnerability</a:t>
            </a:r>
          </a:p>
          <a:p>
            <a:endParaRPr lang="en-US" altLang="en-US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314371" name="Slide Number Placeholder 3">
            <a:extLst>
              <a:ext uri="{FF2B5EF4-FFF2-40B4-BE49-F238E27FC236}">
                <a16:creationId xmlns:a16="http://schemas.microsoft.com/office/drawing/2014/main" id="{3FD27D86-281C-644C-886D-DCE9476EA3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CFEEA7-D7B9-D84B-9F78-621809FB4D3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C1D731A-3A46-3E4E-9D4B-C8802E36B0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6413"/>
            <a:ext cx="9144000" cy="381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69387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Security: RowHammer (2014)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2" y="1083202"/>
            <a:ext cx="9144000" cy="56581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12" y="908720"/>
            <a:ext cx="9144000" cy="6057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8" y="5157192"/>
            <a:ext cx="7810500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47419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14400" y="914400"/>
            <a:ext cx="7315200" cy="3962400"/>
          </a:xfrm>
          <a:prstGeom prst="roundRect">
            <a:avLst>
              <a:gd name="adj" fmla="val 11319"/>
            </a:avLst>
          </a:prstGeom>
          <a:solidFill>
            <a:schemeClr val="bg1">
              <a:lumMod val="85000"/>
            </a:schemeClr>
          </a:solidFill>
          <a:ln w="381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H="1" flipV="1">
            <a:off x="1371600" y="1676400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371600" y="2286000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Wordline"/>
          <p:cNvCxnSpPr/>
          <p:nvPr/>
        </p:nvCxnSpPr>
        <p:spPr>
          <a:xfrm flipH="1">
            <a:off x="1371600" y="2895600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371600" y="3505200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 flipV="1">
            <a:off x="1371600" y="4116388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828800" y="1382713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 of Cells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828800" y="1981200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</a:t>
            </a:r>
          </a:p>
        </p:txBody>
      </p:sp>
      <p:sp>
        <p:nvSpPr>
          <p:cNvPr id="17" name="Row"/>
          <p:cNvSpPr/>
          <p:nvPr/>
        </p:nvSpPr>
        <p:spPr>
          <a:xfrm>
            <a:off x="1828800" y="2590800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828800" y="3200400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828800" y="3810000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943600" y="1447800"/>
            <a:ext cx="2286000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Wordline</a:t>
            </a:r>
          </a:p>
        </p:txBody>
      </p:sp>
      <p:sp>
        <p:nvSpPr>
          <p:cNvPr id="21" name="Low Volt"/>
          <p:cNvSpPr txBox="1"/>
          <p:nvPr/>
        </p:nvSpPr>
        <p:spPr>
          <a:xfrm>
            <a:off x="5943600" y="2667000"/>
            <a:ext cx="2286000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V</a:t>
            </a:r>
            <a:r>
              <a:rPr kumimoji="0" lang="en-US" sz="4800" b="1" i="1" u="none" strike="noStrike" kern="1200" cap="none" spc="0" normalizeH="0" baseline="-2000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LOW</a:t>
            </a:r>
            <a:endParaRPr kumimoji="0" lang="en-US" sz="4400" b="1" i="1" u="none" strike="noStrike" kern="1200" cap="none" spc="0" normalizeH="0" baseline="-2000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 Light"/>
              <a:ea typeface="ＭＳ Ｐゴシック" charset="0"/>
              <a:cs typeface="ＭＳ Ｐゴシック" charset="0"/>
            </a:endParaRPr>
          </a:p>
        </p:txBody>
      </p:sp>
      <p:sp>
        <p:nvSpPr>
          <p:cNvPr id="22" name="High Volt"/>
          <p:cNvSpPr txBox="1"/>
          <p:nvPr/>
        </p:nvSpPr>
        <p:spPr>
          <a:xfrm>
            <a:off x="5943600" y="2667000"/>
            <a:ext cx="2286000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4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V</a:t>
            </a:r>
            <a:r>
              <a:rPr kumimoji="0" lang="en-US" sz="4800" b="1" i="1" u="none" strike="noStrike" kern="1200" cap="none" spc="0" normalizeH="0" baseline="-2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HIGH</a:t>
            </a:r>
            <a:endParaRPr kumimoji="0" lang="en-US" sz="4400" b="1" i="1" u="none" strike="noStrike" kern="1200" cap="none" spc="0" normalizeH="0" baseline="-2000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Error"/>
          <p:cNvSpPr/>
          <p:nvPr/>
        </p:nvSpPr>
        <p:spPr>
          <a:xfrm>
            <a:off x="4876800" y="1976438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Error"/>
          <p:cNvSpPr/>
          <p:nvPr/>
        </p:nvSpPr>
        <p:spPr>
          <a:xfrm>
            <a:off x="4267200" y="3203575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Error"/>
          <p:cNvSpPr/>
          <p:nvPr/>
        </p:nvSpPr>
        <p:spPr>
          <a:xfrm>
            <a:off x="3657600" y="1976438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Error"/>
          <p:cNvSpPr/>
          <p:nvPr/>
        </p:nvSpPr>
        <p:spPr>
          <a:xfrm>
            <a:off x="3657600" y="3197225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Error"/>
          <p:cNvSpPr/>
          <p:nvPr/>
        </p:nvSpPr>
        <p:spPr>
          <a:xfrm>
            <a:off x="2419350" y="1976438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Victim"/>
          <p:cNvSpPr/>
          <p:nvPr/>
        </p:nvSpPr>
        <p:spPr>
          <a:xfrm>
            <a:off x="1828800" y="3200400"/>
            <a:ext cx="3657600" cy="609600"/>
          </a:xfrm>
          <a:prstGeom prst="rect">
            <a:avLst/>
          </a:prstGeom>
          <a:solidFill>
            <a:schemeClr val="accent4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Victim Row</a:t>
            </a:r>
          </a:p>
        </p:txBody>
      </p:sp>
      <p:sp>
        <p:nvSpPr>
          <p:cNvPr id="32" name="Victim"/>
          <p:cNvSpPr/>
          <p:nvPr/>
        </p:nvSpPr>
        <p:spPr>
          <a:xfrm>
            <a:off x="1828800" y="1982788"/>
            <a:ext cx="3657600" cy="609600"/>
          </a:xfrm>
          <a:prstGeom prst="rect">
            <a:avLst/>
          </a:prstGeom>
          <a:solidFill>
            <a:schemeClr val="accent4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Victim Row</a:t>
            </a:r>
          </a:p>
        </p:txBody>
      </p:sp>
      <p:sp>
        <p:nvSpPr>
          <p:cNvPr id="33" name="Aggressor"/>
          <p:cNvSpPr/>
          <p:nvPr/>
        </p:nvSpPr>
        <p:spPr>
          <a:xfrm>
            <a:off x="1828800" y="2590800"/>
            <a:ext cx="3657600" cy="609600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Hammered Row</a:t>
            </a:r>
          </a:p>
        </p:txBody>
      </p:sp>
      <p:sp>
        <p:nvSpPr>
          <p:cNvPr id="34" name="Punchline"/>
          <p:cNvSpPr txBox="1"/>
          <p:nvPr/>
        </p:nvSpPr>
        <p:spPr>
          <a:xfrm>
            <a:off x="395288" y="4953000"/>
            <a:ext cx="8359775" cy="1143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Repeatedly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reading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a row enough times (before memory gets refreshed) induces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disturbance errors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in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adjacent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rows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in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most real DRAM chips you can buy today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ＭＳ Ｐゴシック" charset="0"/>
              <a:cs typeface="ＭＳ Ｐゴシック" charset="0"/>
            </a:endParaRPr>
          </a:p>
        </p:txBody>
      </p:sp>
      <p:sp>
        <p:nvSpPr>
          <p:cNvPr id="35" name="Opened"/>
          <p:cNvSpPr txBox="1"/>
          <p:nvPr/>
        </p:nvSpPr>
        <p:spPr>
          <a:xfrm>
            <a:off x="3124200" y="2671763"/>
            <a:ext cx="2209800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Opened</a:t>
            </a:r>
          </a:p>
        </p:txBody>
      </p:sp>
      <p:sp>
        <p:nvSpPr>
          <p:cNvPr id="28" name="Closed"/>
          <p:cNvSpPr txBox="1"/>
          <p:nvPr/>
        </p:nvSpPr>
        <p:spPr>
          <a:xfrm>
            <a:off x="3133725" y="2671763"/>
            <a:ext cx="2200275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Closed</a:t>
            </a:r>
          </a:p>
        </p:txBody>
      </p:sp>
      <p:sp>
        <p:nvSpPr>
          <p:cNvPr id="239642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3EFCF5-C8B9-AF45-B0E3-7DB4F7D988EA}" type="slidenum"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mbria Math" charset="0"/>
                <a:ea typeface="ＭＳ Ｐゴシック" charset="0"/>
                <a:cs typeface="Cambria Math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mbria Math" charset="0"/>
              <a:ea typeface="ＭＳ Ｐゴシック" charset="0"/>
              <a:cs typeface="Cambria Math" charset="0"/>
            </a:endParaRPr>
          </a:p>
        </p:txBody>
      </p:sp>
      <p:sp>
        <p:nvSpPr>
          <p:cNvPr id="239643" name="Title 1"/>
          <p:cNvSpPr>
            <a:spLocks noGrp="1"/>
          </p:cNvSpPr>
          <p:nvPr>
            <p:ph type="title"/>
          </p:nvPr>
        </p:nvSpPr>
        <p:spPr>
          <a:xfrm>
            <a:off x="228600" y="-14288"/>
            <a:ext cx="8915400" cy="1066801"/>
          </a:xfrm>
        </p:spPr>
        <p:txBody>
          <a:bodyPr/>
          <a:lstStyle/>
          <a:p>
            <a:r>
              <a:rPr lang="en-US" sz="3600" b="0" dirty="0">
                <a:solidFill>
                  <a:schemeClr val="accent6">
                    <a:lumMod val="50000"/>
                  </a:schemeClr>
                </a:solidFill>
                <a:latin typeface="Garamond" charset="0"/>
              </a:rPr>
              <a:t>Modern DRAM is Prone to Disturbance Errors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07950" y="6239053"/>
            <a:ext cx="85685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  <a:hlinkClick r:id="rId3"/>
              </a:rPr>
              <a:t>Flipping Bits in Memory Without Accessing Them: An Experimental Study of DRAM Disturbance Errors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</a:rPr>
              <a:t>,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charset="0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</a:rPr>
              <a:t>(Kim et al., ISCA 2014)</a:t>
            </a:r>
          </a:p>
        </p:txBody>
      </p:sp>
    </p:spTree>
    <p:extLst>
      <p:ext uri="{BB962C8B-B14F-4D97-AF65-F5344CB8AC3E}">
        <p14:creationId xmlns:p14="http://schemas.microsoft.com/office/powerpoint/2010/main" val="309127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7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58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1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7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9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2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7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80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83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5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5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7" presetClass="emph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1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mph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4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6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6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7" presetClass="emph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102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mph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05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7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7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7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112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3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115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6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8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8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7" presetClass="emph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>
                                        <p:cTn id="123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124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mph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>
                                        <p:cTn id="126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27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1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9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7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34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5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37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8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11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1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7" presetClass="emph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Clr clrSpc="rgb" dir="cw">
                                      <p:cBhvr>
                                        <p:cTn id="145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6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mph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Clr clrSpc="rgb" dir="cw">
                                      <p:cBhvr>
                                        <p:cTn id="148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49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0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12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grpId="1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7" presetClass="emph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Clr clrSpc="rgb" dir="cw">
                                      <p:cBhvr>
                                        <p:cTn id="156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7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mph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Clr clrSpc="rgb" dir="cw">
                                      <p:cBhvr>
                                        <p:cTn id="159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0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 nodeType="clickPar">
                      <p:stCondLst>
                        <p:cond delay="indefinite"/>
                      </p:stCondLst>
                      <p:childTnLst>
                        <p:par>
                          <p:cTn id="1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 nodeType="clickPar">
                      <p:stCondLst>
                        <p:cond delay="indefinite"/>
                      </p:stCondLst>
                      <p:childTnLst>
                        <p:par>
                          <p:cTn id="1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1" grpId="2"/>
      <p:bldP spid="21" grpId="3"/>
      <p:bldP spid="21" grpId="4"/>
      <p:bldP spid="21" grpId="5"/>
      <p:bldP spid="21" grpId="6"/>
      <p:bldP spid="21" grpId="7"/>
      <p:bldP spid="21" grpId="8"/>
      <p:bldP spid="21" grpId="9"/>
      <p:bldP spid="21" grpId="10"/>
      <p:bldP spid="21" grpId="11"/>
      <p:bldP spid="22" grpId="0"/>
      <p:bldP spid="22" grpId="1"/>
      <p:bldP spid="22" grpId="2"/>
      <p:bldP spid="22" grpId="3"/>
      <p:bldP spid="22" grpId="4"/>
      <p:bldP spid="22" grpId="5"/>
      <p:bldP spid="22" grpId="6"/>
      <p:bldP spid="22" grpId="7"/>
      <p:bldP spid="22" grpId="8"/>
      <p:bldP spid="22" grpId="9"/>
      <p:bldP spid="22" grpId="10"/>
      <p:bldP spid="22" grpId="11"/>
      <p:bldP spid="22" grpId="12"/>
      <p:bldP spid="31" grpId="0" animBg="1"/>
      <p:bldP spid="32" grpId="0" animBg="1"/>
      <p:bldP spid="33" grpId="0" animBg="1"/>
      <p:bldP spid="34" grpId="0"/>
      <p:bldP spid="35" grpId="0"/>
      <p:bldP spid="35" grpId="1"/>
      <p:bldP spid="28" grpId="0"/>
      <p:bldP spid="2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Title 1"/>
          <p:cNvSpPr>
            <a:spLocks noGrp="1"/>
          </p:cNvSpPr>
          <p:nvPr>
            <p:ph type="ctrTitle"/>
          </p:nvPr>
        </p:nvSpPr>
        <p:spPr>
          <a:xfrm>
            <a:off x="533400" y="1720850"/>
            <a:ext cx="8305800" cy="1752600"/>
          </a:xfrm>
        </p:spPr>
        <p:txBody>
          <a:bodyPr/>
          <a:lstStyle/>
          <a:p>
            <a:r>
              <a:rPr lang="en-US" sz="4400" dirty="0">
                <a:latin typeface="Garamond" charset="0"/>
              </a:rPr>
              <a:t>What Will We Learn in This Course? </a:t>
            </a:r>
          </a:p>
        </p:txBody>
      </p:sp>
      <p:sp>
        <p:nvSpPr>
          <p:cNvPr id="150530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Wingdings" charset="0"/>
              <a:buNone/>
            </a:pPr>
            <a:endParaRPr lang="en-US">
              <a:latin typeface="Tahoma" charset="0"/>
            </a:endParaRPr>
          </a:p>
        </p:txBody>
      </p:sp>
      <p:sp>
        <p:nvSpPr>
          <p:cNvPr id="150531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E342A0-F66A-8349-9DE5-CDF9A06A589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459209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762000" y="2057399"/>
            <a:ext cx="2147590" cy="1295400"/>
            <a:chOff x="914400" y="2095500"/>
            <a:chExt cx="2147590" cy="129540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524000" y="20955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433810" y="21717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357610" y="22479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281410" y="23241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205210" y="24003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129010" y="24765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066800" y="25527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990600" y="26289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914400" y="27051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" name="X"/>
          <p:cNvSpPr/>
          <p:nvPr/>
        </p:nvSpPr>
        <p:spPr>
          <a:xfrm>
            <a:off x="762000" y="2057399"/>
            <a:ext cx="2147590" cy="9906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86%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(37/43)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3498205" y="2057400"/>
            <a:ext cx="2147590" cy="1295400"/>
            <a:chOff x="914400" y="2095500"/>
            <a:chExt cx="2147590" cy="1295400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524000" y="20955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433810" y="21717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357610" y="22479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281410" y="23241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205210" y="24003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129010" y="24765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066800" y="25527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990600" y="26289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914400" y="27051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8" name="X"/>
          <p:cNvSpPr/>
          <p:nvPr/>
        </p:nvSpPr>
        <p:spPr>
          <a:xfrm>
            <a:off x="3498205" y="2057399"/>
            <a:ext cx="2147590" cy="9906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83%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(45/54)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6248400" y="2057399"/>
            <a:ext cx="2147590" cy="1295400"/>
            <a:chOff x="914400" y="2095500"/>
            <a:chExt cx="2147590" cy="1295400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524000" y="20955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433810" y="21717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357610" y="22479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281410" y="23241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205210" y="24003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129010" y="24765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066800" y="25527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990600" y="26289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914400" y="27051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" name="X"/>
          <p:cNvSpPr/>
          <p:nvPr/>
        </p:nvSpPr>
        <p:spPr>
          <a:xfrm>
            <a:off x="6248400" y="2057398"/>
            <a:ext cx="2147590" cy="1066801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88%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(28/32)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09602" y="1066800"/>
            <a:ext cx="2438398" cy="53339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A</a:t>
            </a: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company</a:t>
            </a: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srgbClr val="5B9BD5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352801" y="1066801"/>
            <a:ext cx="2438398" cy="53339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B</a:t>
            </a: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company</a:t>
            </a: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096001" y="1066800"/>
            <a:ext cx="2438398" cy="53339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 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company</a:t>
            </a: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srgbClr val="70AD47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45" name="X"/>
          <p:cNvSpPr/>
          <p:nvPr/>
        </p:nvSpPr>
        <p:spPr>
          <a:xfrm>
            <a:off x="748010" y="4343400"/>
            <a:ext cx="2161580" cy="9144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Up to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1.0×10</a:t>
            </a:r>
            <a:r>
              <a:rPr kumimoji="0" 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7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 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</a:b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errors </a:t>
            </a:r>
          </a:p>
        </p:txBody>
      </p:sp>
      <p:sp>
        <p:nvSpPr>
          <p:cNvPr id="46" name="X"/>
          <p:cNvSpPr/>
          <p:nvPr/>
        </p:nvSpPr>
        <p:spPr>
          <a:xfrm>
            <a:off x="3484215" y="4343400"/>
            <a:ext cx="2161580" cy="9144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Up to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2.7×10</a:t>
            </a:r>
            <a:r>
              <a:rPr kumimoji="0" 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6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</a:b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errors </a:t>
            </a:r>
          </a:p>
        </p:txBody>
      </p:sp>
      <p:sp>
        <p:nvSpPr>
          <p:cNvPr id="47" name="X"/>
          <p:cNvSpPr/>
          <p:nvPr/>
        </p:nvSpPr>
        <p:spPr>
          <a:xfrm>
            <a:off x="6234410" y="4343400"/>
            <a:ext cx="2161580" cy="9144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Up to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3.3×10</a:t>
            </a:r>
            <a:r>
              <a:rPr kumimoji="0" 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5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 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</a:b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errors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D2B188-1D62-4FCA-8363-938AD4629BBB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n-cs"/>
            </a:endParaRPr>
          </a:p>
        </p:txBody>
      </p:sp>
      <p:sp>
        <p:nvSpPr>
          <p:cNvPr id="48" name="Title 1"/>
          <p:cNvSpPr>
            <a:spLocks noGrp="1"/>
          </p:cNvSpPr>
          <p:nvPr>
            <p:ph type="title"/>
          </p:nvPr>
        </p:nvSpPr>
        <p:spPr>
          <a:xfrm>
            <a:off x="228600" y="-27384"/>
            <a:ext cx="8610600" cy="1066800"/>
          </a:xfrm>
        </p:spPr>
        <p:txBody>
          <a:bodyPr/>
          <a:lstStyle/>
          <a:p>
            <a:r>
              <a:rPr lang="en-US" sz="4400" b="0" dirty="0">
                <a:solidFill>
                  <a:srgbClr val="1A5712"/>
                </a:solidFill>
                <a:latin typeface="Garamond" charset="0"/>
                <a:ea typeface="ＭＳ Ｐゴシック" charset="0"/>
                <a:cs typeface="ＭＳ Ｐゴシック" charset="0"/>
              </a:rPr>
              <a:t>Most DRAM Modules Are Vulnerable</a:t>
            </a:r>
          </a:p>
        </p:txBody>
      </p:sp>
      <p:sp>
        <p:nvSpPr>
          <p:cNvPr id="44" name="Rectangle 43"/>
          <p:cNvSpPr/>
          <p:nvPr/>
        </p:nvSpPr>
        <p:spPr>
          <a:xfrm>
            <a:off x="107950" y="6165304"/>
            <a:ext cx="85685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  <a:hlinkClick r:id="rId5"/>
              </a:rPr>
              <a:t>Flipping Bits in Memory Without Accessing Them: An Experimental Study of DRAM Disturbance Errors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</a:rPr>
              <a:t>,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charset="0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</a:rPr>
              <a:t>(Kim et al., ISCA 2014)</a:t>
            </a:r>
          </a:p>
        </p:txBody>
      </p:sp>
    </p:spTree>
    <p:extLst>
      <p:ext uri="{BB962C8B-B14F-4D97-AF65-F5344CB8AC3E}">
        <p14:creationId xmlns:p14="http://schemas.microsoft.com/office/powerpoint/2010/main" val="76847190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RowHammer: Five Years Ago…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69019-BB41-6245-A1FF-2891AF14670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496" y="4071630"/>
            <a:ext cx="9144000" cy="2359092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28600" y="548680"/>
            <a:ext cx="8915400" cy="5153025"/>
          </a:xfrm>
        </p:spPr>
        <p:txBody>
          <a:bodyPr/>
          <a:lstStyle/>
          <a:p>
            <a:endParaRPr lang="en-US" dirty="0"/>
          </a:p>
          <a:p>
            <a:r>
              <a:rPr lang="en-US" sz="2000" dirty="0" err="1"/>
              <a:t>Yoongu</a:t>
            </a:r>
            <a:r>
              <a:rPr lang="en-US" sz="2000" dirty="0"/>
              <a:t> Kim, Ross Daly, </a:t>
            </a:r>
            <a:r>
              <a:rPr lang="en-US" sz="2000" dirty="0" err="1"/>
              <a:t>Jeremie</a:t>
            </a:r>
            <a:r>
              <a:rPr lang="en-US" sz="2000" dirty="0"/>
              <a:t> Kim, Chris </a:t>
            </a:r>
            <a:r>
              <a:rPr lang="en-US" sz="2000" dirty="0" err="1"/>
              <a:t>Fallin</a:t>
            </a:r>
            <a:r>
              <a:rPr lang="en-US" sz="2000" dirty="0"/>
              <a:t>, </a:t>
            </a:r>
            <a:r>
              <a:rPr lang="en-US" sz="2000" dirty="0" err="1"/>
              <a:t>Ji</a:t>
            </a:r>
            <a:r>
              <a:rPr lang="en-US" sz="2000" dirty="0"/>
              <a:t> </a:t>
            </a:r>
            <a:r>
              <a:rPr lang="en-US" sz="2000" dirty="0" err="1"/>
              <a:t>Hye</a:t>
            </a:r>
            <a:r>
              <a:rPr lang="en-US" sz="2000" dirty="0"/>
              <a:t> Lee, </a:t>
            </a:r>
            <a:r>
              <a:rPr lang="en-US" sz="2000" dirty="0" err="1"/>
              <a:t>Donghyuk</a:t>
            </a:r>
            <a:r>
              <a:rPr lang="en-US" sz="2000" dirty="0"/>
              <a:t> Lee, Chris Wilkerson, </a:t>
            </a:r>
            <a:r>
              <a:rPr lang="en-US" sz="2000" dirty="0" err="1"/>
              <a:t>Konrad</a:t>
            </a:r>
            <a:r>
              <a:rPr lang="en-US" sz="2000" dirty="0"/>
              <a:t> Lai, and Onur Mutlu,</a:t>
            </a:r>
            <a:br>
              <a:rPr lang="en-US" sz="2000" dirty="0"/>
            </a:br>
            <a:r>
              <a:rPr lang="en-US" sz="2000" b="1" dirty="0">
                <a:hlinkClick r:id="rId3"/>
              </a:rPr>
              <a:t>"Flipping Bits in Memory Without Accessing Them: An Experimental Study of DRAM Disturbance Errors"</a:t>
            </a:r>
            <a:br>
              <a:rPr lang="en-US" sz="2000" dirty="0"/>
            </a:br>
            <a:r>
              <a:rPr lang="en-US" sz="2000" i="1" dirty="0"/>
              <a:t>Proceedings of the </a:t>
            </a:r>
            <a:r>
              <a:rPr lang="en-US" sz="2000" i="1" dirty="0">
                <a:hlinkClick r:id="rId4"/>
              </a:rPr>
              <a:t>41st International Symposium on Computer Architecture</a:t>
            </a:r>
            <a:r>
              <a:rPr lang="en-US" sz="2000" i="1" dirty="0"/>
              <a:t> (</a:t>
            </a:r>
            <a:r>
              <a:rPr lang="en-US" sz="2000" b="1" i="1" dirty="0"/>
              <a:t>ISCA</a:t>
            </a:r>
            <a:r>
              <a:rPr lang="en-US" sz="2000" i="1" dirty="0"/>
              <a:t>)</a:t>
            </a:r>
            <a:r>
              <a:rPr lang="en-US" sz="2000" dirty="0"/>
              <a:t>, Minneapolis, MN, June 2014. </a:t>
            </a:r>
            <a:br>
              <a:rPr lang="en-US" sz="2000" dirty="0"/>
            </a:br>
            <a:r>
              <a:rPr lang="en-US" sz="2000" dirty="0"/>
              <a:t>[</a:t>
            </a:r>
            <a:r>
              <a:rPr lang="en-US" sz="2000" dirty="0">
                <a:hlinkClick r:id="rId5"/>
              </a:rPr>
              <a:t>Slides (pptx)</a:t>
            </a:r>
            <a:r>
              <a:rPr lang="en-US" sz="2000" dirty="0"/>
              <a:t> </a:t>
            </a:r>
            <a:r>
              <a:rPr lang="en-US" sz="2000" dirty="0">
                <a:hlinkClick r:id="rId6"/>
              </a:rPr>
              <a:t>(pdf)</a:t>
            </a:r>
            <a:r>
              <a:rPr lang="en-US" sz="2000" dirty="0"/>
              <a:t>] [</a:t>
            </a:r>
            <a:r>
              <a:rPr lang="en-US" sz="2000" dirty="0">
                <a:hlinkClick r:id="rId7"/>
              </a:rPr>
              <a:t>Lightning Session Slides (pptx)</a:t>
            </a:r>
            <a:r>
              <a:rPr lang="en-US" sz="2000" dirty="0"/>
              <a:t> </a:t>
            </a:r>
            <a:r>
              <a:rPr lang="en-US" sz="2000" dirty="0">
                <a:hlinkClick r:id="rId8"/>
              </a:rPr>
              <a:t>(pdf)</a:t>
            </a:r>
            <a:r>
              <a:rPr lang="en-US" sz="2000" dirty="0"/>
              <a:t>] [</a:t>
            </a:r>
            <a:r>
              <a:rPr lang="en-US" sz="2000" dirty="0">
                <a:hlinkClick r:id="rId9"/>
              </a:rPr>
              <a:t>Source Code and Data</a:t>
            </a:r>
            <a:r>
              <a:rPr lang="en-US" sz="2000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534559151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EBC98-50B0-E14B-AA18-0194CEBA6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RowHammer: Now and Beyond…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4FBC6-1E5E-F74E-9CED-5D646D0D77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Onur Mutlu and </a:t>
            </a:r>
            <a:r>
              <a:rPr lang="en-US" dirty="0" err="1"/>
              <a:t>Jeremie</a:t>
            </a:r>
            <a:r>
              <a:rPr lang="en-US" dirty="0"/>
              <a:t> Kim,</a:t>
            </a:r>
            <a:br>
              <a:rPr lang="en-US" dirty="0"/>
            </a:br>
            <a:r>
              <a:rPr lang="en-US" b="1" dirty="0"/>
              <a:t>"RowHammer: A Retrospective"</a:t>
            </a:r>
            <a:br>
              <a:rPr lang="en-US" dirty="0"/>
            </a:br>
            <a:r>
              <a:rPr lang="en-US" i="1" dirty="0">
                <a:hlinkClick r:id="rId2"/>
              </a:rPr>
              <a:t>IEEE Transactions on Computer-Aided Design of Integrated Circuits and Systems</a:t>
            </a:r>
            <a:r>
              <a:rPr lang="en-US" i="1" dirty="0"/>
              <a:t> (</a:t>
            </a:r>
            <a:r>
              <a:rPr lang="en-US" b="1" i="1" dirty="0"/>
              <a:t>TCAD</a:t>
            </a:r>
            <a:r>
              <a:rPr lang="en-US" i="1" dirty="0"/>
              <a:t>) Special Issue on Top Picks in Hardware and Embedded Security</a:t>
            </a:r>
            <a:r>
              <a:rPr lang="en-US" dirty="0"/>
              <a:t>, 2019. </a:t>
            </a:r>
            <a:br>
              <a:rPr lang="en-US" dirty="0"/>
            </a:br>
            <a:r>
              <a:rPr lang="en-US" dirty="0"/>
              <a:t>[</a:t>
            </a:r>
            <a:r>
              <a:rPr lang="en-US" dirty="0">
                <a:hlinkClick r:id="rId3"/>
              </a:rPr>
              <a:t>Preliminary arXiv version</a:t>
            </a:r>
            <a:r>
              <a:rPr lang="en-US" dirty="0"/>
              <a:t>]</a:t>
            </a:r>
            <a:br>
              <a:rPr lang="en-US" dirty="0"/>
            </a:b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5AABF2-B333-B545-8DF3-BE9AFD43C8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8A0BF4-FF83-FF4D-95CC-55B11F61D0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0" y="4052664"/>
            <a:ext cx="73914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7783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Title 1">
            <a:extLst>
              <a:ext uri="{FF2B5EF4-FFF2-40B4-BE49-F238E27FC236}">
                <a16:creationId xmlns:a16="http://schemas.microsoft.com/office/drawing/2014/main" id="{69A85A70-DDAF-7C43-8B82-04A512D729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Security: Meltdown and </a:t>
            </a:r>
            <a:r>
              <a:rPr lang="en-US" altLang="en-US" dirty="0" err="1">
                <a:ea typeface="ＭＳ Ｐゴシック" panose="020B0600070205080204" pitchFamily="34" charset="-128"/>
              </a:rPr>
              <a:t>Spectre</a:t>
            </a:r>
            <a:r>
              <a:rPr lang="en-US" altLang="en-US" dirty="0">
                <a:ea typeface="ＭＳ Ｐゴシック" panose="020B0600070205080204" pitchFamily="34" charset="-128"/>
              </a:rPr>
              <a:t> (2018)</a:t>
            </a:r>
          </a:p>
        </p:txBody>
      </p:sp>
      <p:sp>
        <p:nvSpPr>
          <p:cNvPr id="208898" name="Slide Number Placeholder 3">
            <a:extLst>
              <a:ext uri="{FF2B5EF4-FFF2-40B4-BE49-F238E27FC236}">
                <a16:creationId xmlns:a16="http://schemas.microsoft.com/office/drawing/2014/main" id="{B161C7C0-BDCC-524A-8834-6A9232590CB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22A0BAC-F9E8-8941-8FCF-C65DBD25DF1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208899" name="Picture 4">
            <a:extLst>
              <a:ext uri="{FF2B5EF4-FFF2-40B4-BE49-F238E27FC236}">
                <a16:creationId xmlns:a16="http://schemas.microsoft.com/office/drawing/2014/main" id="{D1A91775-CF5B-1040-A7F8-1BA2FBA10B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7900"/>
            <a:ext cx="9144000" cy="549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8900" name="TextBox 5">
            <a:extLst>
              <a:ext uri="{FF2B5EF4-FFF2-40B4-BE49-F238E27FC236}">
                <a16:creationId xmlns:a16="http://schemas.microsoft.com/office/drawing/2014/main" id="{DCC80713-95D2-4541-A1CC-AA46FADEF2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8" y="6553200"/>
            <a:ext cx="40814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J. Masters, Redhat, FOSDEM 2018 keynote talk.</a:t>
            </a:r>
          </a:p>
        </p:txBody>
      </p:sp>
    </p:spTree>
    <p:extLst>
      <p:ext uri="{BB962C8B-B14F-4D97-AF65-F5344CB8AC3E}">
        <p14:creationId xmlns:p14="http://schemas.microsoft.com/office/powerpoint/2010/main" val="980008477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7" name="Title 1">
            <a:extLst>
              <a:ext uri="{FF2B5EF4-FFF2-40B4-BE49-F238E27FC236}">
                <a16:creationId xmlns:a16="http://schemas.microsoft.com/office/drawing/2014/main" id="{CE883138-D9E1-B64B-A156-2ACEF0DD4C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Meltdown and Spectre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FD6B0-04B1-214B-9BE5-FA9653A85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30300"/>
            <a:ext cx="8763000" cy="5194300"/>
          </a:xfrm>
        </p:spPr>
        <p:txBody>
          <a:bodyPr/>
          <a:lstStyle/>
          <a:p>
            <a:pPr>
              <a:defRPr/>
            </a:pPr>
            <a:r>
              <a:rPr lang="en-US" dirty="0"/>
              <a:t>Someone can steal secret data from the system </a:t>
            </a:r>
            <a:r>
              <a:rPr lang="en-US" dirty="0">
                <a:solidFill>
                  <a:srgbClr val="0432FF"/>
                </a:solidFill>
              </a:rPr>
              <a:t>even though </a:t>
            </a:r>
          </a:p>
          <a:p>
            <a:pPr lvl="1">
              <a:defRPr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your program and data are perfectly correct </a:t>
            </a:r>
            <a:r>
              <a:rPr lang="en-US" dirty="0"/>
              <a:t>and </a:t>
            </a:r>
          </a:p>
          <a:p>
            <a:pPr lvl="1">
              <a:defRPr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your hardware behaves according to the specification </a:t>
            </a:r>
            <a:r>
              <a:rPr lang="en-US" dirty="0"/>
              <a:t>and</a:t>
            </a:r>
          </a:p>
          <a:p>
            <a:pPr lvl="1">
              <a:defRPr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there are no software vulnerabilities/bugs</a:t>
            </a:r>
          </a:p>
          <a:p>
            <a:pPr lvl="1"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Why?</a:t>
            </a:r>
          </a:p>
          <a:p>
            <a:pPr lvl="1">
              <a:defRPr/>
            </a:pPr>
            <a:r>
              <a:rPr lang="en-US" dirty="0">
                <a:solidFill>
                  <a:srgbClr val="FF0000"/>
                </a:solidFill>
              </a:rPr>
              <a:t>Speculative execution leaves traces of secret data in the processor’s cache</a:t>
            </a:r>
            <a:r>
              <a:rPr lang="en-US" dirty="0"/>
              <a:t> (internal storage)</a:t>
            </a:r>
          </a:p>
          <a:p>
            <a:pPr lvl="2">
              <a:defRPr/>
            </a:pPr>
            <a:r>
              <a:rPr lang="en-US" dirty="0"/>
              <a:t>It brings data that is not supposed to be brought/accessed if there was no speculative execution</a:t>
            </a:r>
          </a:p>
          <a:p>
            <a:pPr lvl="1">
              <a:defRPr/>
            </a:pPr>
            <a:r>
              <a:rPr lang="en-US" dirty="0">
                <a:solidFill>
                  <a:srgbClr val="FF0000"/>
                </a:solidFill>
              </a:rPr>
              <a:t>A malicious program can inspect the contents of the cache to “infer” secret data</a:t>
            </a:r>
            <a:r>
              <a:rPr lang="en-US" dirty="0"/>
              <a:t> that it is not supposed to access</a:t>
            </a:r>
          </a:p>
          <a:p>
            <a:pPr lvl="1">
              <a:defRPr/>
            </a:pPr>
            <a:r>
              <a:rPr lang="en-US" dirty="0">
                <a:solidFill>
                  <a:srgbClr val="FF0000"/>
                </a:solidFill>
              </a:rPr>
              <a:t>A malicious program can actually force another program to speculatively execute code that leaves traces </a:t>
            </a:r>
            <a:r>
              <a:rPr lang="en-US" dirty="0"/>
              <a:t>of secret data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</p:txBody>
      </p:sp>
      <p:sp>
        <p:nvSpPr>
          <p:cNvPr id="214019" name="Slide Number Placeholder 3">
            <a:extLst>
              <a:ext uri="{FF2B5EF4-FFF2-40B4-BE49-F238E27FC236}">
                <a16:creationId xmlns:a16="http://schemas.microsoft.com/office/drawing/2014/main" id="{00E39CF5-4E3D-AB4F-8DB9-1D70653F30E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9476484-13C9-A448-B53A-A763F32618D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0336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5" name="Title 1">
            <a:extLst>
              <a:ext uri="{FF2B5EF4-FFF2-40B4-BE49-F238E27FC236}">
                <a16:creationId xmlns:a16="http://schemas.microsoft.com/office/drawing/2014/main" id="{E153E52C-221A-4242-857B-C88CD95961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More on Meltdown/</a:t>
            </a:r>
            <a:r>
              <a:rPr lang="en-US" altLang="en-US" dirty="0" err="1">
                <a:ea typeface="ＭＳ Ｐゴシック" panose="020B0600070205080204" pitchFamily="34" charset="-128"/>
              </a:rPr>
              <a:t>Spectre</a:t>
            </a:r>
            <a:r>
              <a:rPr lang="en-US" altLang="en-US" dirty="0">
                <a:ea typeface="ＭＳ Ｐゴシック" panose="020B0600070205080204" pitchFamily="34" charset="-128"/>
              </a:rPr>
              <a:t> Vulnerabilities</a:t>
            </a:r>
          </a:p>
        </p:txBody>
      </p:sp>
      <p:sp>
        <p:nvSpPr>
          <p:cNvPr id="216066" name="Content Placeholder 2">
            <a:extLst>
              <a:ext uri="{FF2B5EF4-FFF2-40B4-BE49-F238E27FC236}">
                <a16:creationId xmlns:a16="http://schemas.microsoft.com/office/drawing/2014/main" id="{263DE805-7527-CD44-AAB0-48392776F10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16067" name="Slide Number Placeholder 3">
            <a:extLst>
              <a:ext uri="{FF2B5EF4-FFF2-40B4-BE49-F238E27FC236}">
                <a16:creationId xmlns:a16="http://schemas.microsoft.com/office/drawing/2014/main" id="{72FA1FD8-678C-9E4B-A5B1-CC293C4C07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71D8B9-DF20-5943-AF7D-7083A58B28D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216068" name="Picture 4">
            <a:extLst>
              <a:ext uri="{FF2B5EF4-FFF2-40B4-BE49-F238E27FC236}">
                <a16:creationId xmlns:a16="http://schemas.microsoft.com/office/drawing/2014/main" id="{418DCE48-F587-F74F-93C4-C52CD2ECBF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2363"/>
            <a:ext cx="9144000" cy="474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6069" name="TextBox 5">
            <a:extLst>
              <a:ext uri="{FF2B5EF4-FFF2-40B4-BE49-F238E27FC236}">
                <a16:creationId xmlns:a16="http://schemas.microsoft.com/office/drawing/2014/main" id="{3099838B-FC82-6740-9B95-45AE7F53CE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225" y="6553200"/>
            <a:ext cx="78517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</a:t>
            </a: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/>
              </a:rPr>
              <a:t>https://googleprojectzero.blogspot.ch/2018/01/reading-privileged-memory-with-side.html</a:t>
            </a: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87054349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Title 6">
            <a:extLst>
              <a:ext uri="{FF2B5EF4-FFF2-40B4-BE49-F238E27FC236}">
                <a16:creationId xmlns:a16="http://schemas.microsoft.com/office/drawing/2014/main" id="{078EC76B-B4ED-5D46-9F97-7CE189AA4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295400"/>
            <a:ext cx="8153400" cy="2133600"/>
          </a:xfrm>
        </p:spPr>
        <p:txBody>
          <a:bodyPr/>
          <a:lstStyle/>
          <a:p>
            <a:pPr algn="ctr"/>
            <a:r>
              <a:rPr lang="en-US" altLang="en-US" sz="4200" dirty="0">
                <a:ea typeface="ＭＳ Ｐゴシック" panose="020B0600070205080204" pitchFamily="34" charset="-128"/>
              </a:rPr>
              <a:t>Many Interesting Things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Are Happening Today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in Computer Architecture</a:t>
            </a:r>
          </a:p>
        </p:txBody>
      </p:sp>
      <p:sp>
        <p:nvSpPr>
          <p:cNvPr id="208898" name="Slide Number Placeholder 3">
            <a:extLst>
              <a:ext uri="{FF2B5EF4-FFF2-40B4-BE49-F238E27FC236}">
                <a16:creationId xmlns:a16="http://schemas.microsoft.com/office/drawing/2014/main" id="{3425C777-FCE6-2949-A565-AFFA6821F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81F39C-3A72-9248-A2DC-51B669BE711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3937906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Title 6">
            <a:extLst>
              <a:ext uri="{FF2B5EF4-FFF2-40B4-BE49-F238E27FC236}">
                <a16:creationId xmlns:a16="http://schemas.microsoft.com/office/drawing/2014/main" id="{078EC76B-B4ED-5D46-9F97-7CE189AA4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295400"/>
            <a:ext cx="8153400" cy="2133600"/>
          </a:xfrm>
        </p:spPr>
        <p:txBody>
          <a:bodyPr/>
          <a:lstStyle/>
          <a:p>
            <a:pPr algn="ctr"/>
            <a:r>
              <a:rPr lang="en-US" altLang="en-US" sz="4200" dirty="0">
                <a:ea typeface="ＭＳ Ｐゴシック" panose="020B0600070205080204" pitchFamily="34" charset="-128"/>
              </a:rPr>
              <a:t>Many Interesting Things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Are Happening Today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in Computer Architecture</a:t>
            </a:r>
          </a:p>
        </p:txBody>
      </p:sp>
      <p:sp>
        <p:nvSpPr>
          <p:cNvPr id="208898" name="Slide Number Placeholder 3">
            <a:extLst>
              <a:ext uri="{FF2B5EF4-FFF2-40B4-BE49-F238E27FC236}">
                <a16:creationId xmlns:a16="http://schemas.microsoft.com/office/drawing/2014/main" id="{3425C777-FCE6-2949-A565-AFFA6821F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81F39C-3A72-9248-A2DC-51B669BE711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E09CB3-1E97-B540-A5D6-CB35F1DB8C18}"/>
              </a:ext>
            </a:extLst>
          </p:cNvPr>
          <p:cNvSpPr txBox="1"/>
          <p:nvPr/>
        </p:nvSpPr>
        <p:spPr>
          <a:xfrm>
            <a:off x="712526" y="4797088"/>
            <a:ext cx="779514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More Demanding Workloads</a:t>
            </a:r>
            <a:endParaRPr lang="en-US" sz="4400" b="1" dirty="0">
              <a:solidFill>
                <a:srgbClr val="FF0000"/>
              </a:solidFill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5845998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Genome Sequencing Technologies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EDF4F9-AC11-CE40-96CF-BFA639F16628}"/>
              </a:ext>
            </a:extLst>
          </p:cNvPr>
          <p:cNvSpPr txBox="1"/>
          <p:nvPr/>
        </p:nvSpPr>
        <p:spPr>
          <a:xfrm>
            <a:off x="336100" y="5036983"/>
            <a:ext cx="819397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Senol Cali+, “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Nanopore Sequencing Technology and Tools for Genome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Assembly: Computational Analysis of the Current State, Bottlenecks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 Future Directions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,” Briefings in Bioinformatics, 2018.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[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2"/>
              </a:rPr>
              <a:t>Preliminary arxiv.org version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]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B92BBE-67D0-BE44-AFBF-F27F37B8A8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84784"/>
            <a:ext cx="9144000" cy="2202873"/>
          </a:xfrm>
          <a:prstGeom prst="rect">
            <a:avLst/>
          </a:prstGeom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DE735DFE-2D11-5849-BC1A-6B423D4888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801" y="2996952"/>
            <a:ext cx="2080800" cy="15236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" name="Text Box 19">
            <a:extLst>
              <a:ext uri="{FF2B5EF4-FFF2-40B4-BE49-F238E27FC236}">
                <a16:creationId xmlns:a16="http://schemas.microsoft.com/office/drawing/2014/main" id="{9BD0F31E-C179-B049-9A06-915AC4721F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1120" y="4520632"/>
            <a:ext cx="2511360" cy="312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81639" tIns="40820" rIns="81639" bIns="4082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Oxford Nanopore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MinION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4FFF0AC-581D-AF4A-867C-DE5B8FA734E1}"/>
              </a:ext>
            </a:extLst>
          </p:cNvPr>
          <p:cNvSpPr/>
          <p:nvPr/>
        </p:nvSpPr>
        <p:spPr>
          <a:xfrm>
            <a:off x="0" y="5068079"/>
            <a:ext cx="9144000" cy="1169233"/>
          </a:xfrm>
          <a:prstGeom prst="rect">
            <a:avLst/>
          </a:prstGeom>
          <a:solidFill>
            <a:srgbClr val="FF4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tura Medium" charset="0"/>
                <a:ea typeface="Futura Medium" charset="0"/>
                <a:cs typeface="Futura Medium" charset="0"/>
              </a:rPr>
              <a:t>Data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→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tura Medium" charset="0"/>
                <a:ea typeface="Futura Medium" charset="0"/>
                <a:cs typeface="Futura Medium" charset="0"/>
              </a:rPr>
              <a:t>performance &amp; energy bottleneck</a:t>
            </a:r>
          </a:p>
        </p:txBody>
      </p:sp>
    </p:spTree>
    <p:extLst>
      <p:ext uri="{BB962C8B-B14F-4D97-AF65-F5344CB8AC3E}">
        <p14:creationId xmlns:p14="http://schemas.microsoft.com/office/powerpoint/2010/main" val="767783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F5730A-47B0-D949-A912-EC2F725C6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Do We Care? An Example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930A62-F59B-624C-BB84-C9FBB9A0413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59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6949F5-6F85-CE49-BD45-A0C27455A6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0575"/>
            <a:ext cx="9144000" cy="21233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C3AA88A-5F39-0744-80BD-395C5DEAF9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3105902"/>
            <a:ext cx="5410200" cy="35949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2B8CED8-A1A9-BC46-ACB3-6E83444CCFA3}"/>
              </a:ext>
            </a:extLst>
          </p:cNvPr>
          <p:cNvSpPr txBox="1"/>
          <p:nvPr/>
        </p:nvSpPr>
        <p:spPr>
          <a:xfrm>
            <a:off x="4533900" y="6702831"/>
            <a:ext cx="459773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>
                <a:hlinkClick r:id="rId4"/>
              </a:rPr>
              <a:t>Source: https://nanoporetech.com/about-us/news/200-oxford-nanopore-sequencers-have-left-uk-china-support-rapid-near-sample</a:t>
            </a:r>
            <a:endParaRPr lang="en-US" sz="600" dirty="0"/>
          </a:p>
        </p:txBody>
      </p:sp>
    </p:spTree>
    <p:extLst>
      <p:ext uri="{BB962C8B-B14F-4D97-AF65-F5344CB8AC3E}">
        <p14:creationId xmlns:p14="http://schemas.microsoft.com/office/powerpoint/2010/main" val="175190231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</a:rPr>
              <a:t>Answer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defRPr/>
            </a:pPr>
            <a:endParaRPr lang="en-US" dirty="0"/>
          </a:p>
          <a:p>
            <a:pPr marL="0" indent="0" algn="ctr">
              <a:buFont typeface="Wingdings" charset="0"/>
              <a:buNone/>
              <a:defRPr/>
            </a:pPr>
            <a:endParaRPr lang="en-US" sz="6400" dirty="0"/>
          </a:p>
          <a:p>
            <a:pPr marL="0" indent="0" algn="ctr">
              <a:buFont typeface="Wingdings" charset="0"/>
              <a:buNone/>
              <a:defRPr/>
            </a:pPr>
            <a:r>
              <a:rPr lang="en-US" sz="6400" dirty="0"/>
              <a:t>How Computers Work</a:t>
            </a:r>
          </a:p>
          <a:p>
            <a:pPr marL="0" indent="0" algn="ctr">
              <a:buFont typeface="Wingdings" charset="0"/>
              <a:buNone/>
              <a:defRPr/>
            </a:pPr>
            <a:r>
              <a:rPr lang="en-US" sz="4000" dirty="0"/>
              <a:t>(from the ground up)</a:t>
            </a:r>
          </a:p>
        </p:txBody>
      </p:sp>
      <p:sp>
        <p:nvSpPr>
          <p:cNvPr id="151555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384186-B8EA-3342-ADA9-D4327C6D7AD5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352662"/>
      </p:ext>
    </p:ext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-11591" y="0"/>
            <a:ext cx="914585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" b="1" i="0" u="none" strike="noStrike" kern="1200" cap="none" spc="0" normalizeH="0" baseline="0" noProof="0" dirty="0">
              <a:ln>
                <a:noFill/>
              </a:ln>
              <a:solidFill>
                <a:srgbClr val="EEECE1"/>
              </a:solidFill>
              <a:effectLst/>
              <a:uLnTx/>
              <a:uFillTx/>
              <a:latin typeface="europa"/>
              <a:ea typeface="+mn-ea"/>
              <a:cs typeface="+mn-cs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534400" y="4129073"/>
            <a:ext cx="428980" cy="6549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pic>
        <p:nvPicPr>
          <p:cNvPr id="71" name="Picture 70" descr="http://www.nextplatform.com/wp-content/uploads/2015/03/Glenn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25" t="51522" r="34916" b="5973"/>
          <a:stretch/>
        </p:blipFill>
        <p:spPr bwMode="auto">
          <a:xfrm>
            <a:off x="105649" y="4094761"/>
            <a:ext cx="4224963" cy="182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71"/>
          <p:cNvPicPr>
            <a:picLocks noChangeAspect="1"/>
          </p:cNvPicPr>
          <p:nvPr/>
        </p:nvPicPr>
        <p:blipFill rotWithShape="1">
          <a:blip r:embed="rId5"/>
          <a:srcRect l="50959" t="10448" r="25205" b="67472"/>
          <a:stretch/>
        </p:blipFill>
        <p:spPr>
          <a:xfrm>
            <a:off x="5495894" y="3689818"/>
            <a:ext cx="2867618" cy="2653333"/>
          </a:xfrm>
          <a:prstGeom prst="rect">
            <a:avLst/>
          </a:prstGeom>
        </p:spPr>
      </p:pic>
      <p:sp>
        <p:nvSpPr>
          <p:cNvPr id="75" name="Rectangle 74"/>
          <p:cNvSpPr/>
          <p:nvPr/>
        </p:nvSpPr>
        <p:spPr>
          <a:xfrm>
            <a:off x="8022677" y="4174288"/>
            <a:ext cx="428980" cy="6549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628782" y="0"/>
            <a:ext cx="9144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1" y="3383280"/>
            <a:ext cx="9144000" cy="914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3610761" y="2895290"/>
            <a:ext cx="2103160" cy="1077218"/>
          </a:xfrm>
          <a:prstGeom prst="rect">
            <a:avLst/>
          </a:prstGeom>
          <a:solidFill>
            <a:schemeClr val="bg1"/>
          </a:solidFill>
          <a:ln>
            <a:solidFill>
              <a:srgbClr val="1B65A8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Genome Analysis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/>
          </p:nvPr>
        </p:nvGraphicFramePr>
        <p:xfrm>
          <a:off x="5311176" y="36301"/>
          <a:ext cx="3509639" cy="33539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937" name="Visio" r:id="rId6" imgW="2695276" imgH="2509932" progId="Visio.Drawing.11">
                  <p:embed/>
                </p:oleObj>
              </mc:Choice>
              <mc:Fallback>
                <p:oleObj name="Visio" r:id="rId6" imgW="2695276" imgH="2509932" progId="Visio.Drawing.11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11176" y="36301"/>
                        <a:ext cx="3509639" cy="33539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177467" y="500679"/>
          <a:ext cx="4895872" cy="21509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938" name="Visio" r:id="rId8" imgW="3859122" imgH="1695796" progId="Visio.Drawing.11">
                  <p:embed/>
                </p:oleObj>
              </mc:Choice>
              <mc:Fallback>
                <p:oleObj name="Visio" r:id="rId8" imgW="3859122" imgH="1695796" progId="Visio.Drawing.11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7467" y="500679"/>
                        <a:ext cx="4895872" cy="21509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" name="Snip Diagonal Corner Rectangle 80"/>
          <p:cNvSpPr/>
          <p:nvPr/>
        </p:nvSpPr>
        <p:spPr>
          <a:xfrm>
            <a:off x="0" y="2924937"/>
            <a:ext cx="458343" cy="458343"/>
          </a:xfrm>
          <a:prstGeom prst="snip2Diag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ahoma"/>
                <a:ea typeface="+mn-ea"/>
                <a:cs typeface="+mn-cs"/>
              </a:rPr>
              <a:t>1</a:t>
            </a:r>
          </a:p>
        </p:txBody>
      </p:sp>
      <p:sp>
        <p:nvSpPr>
          <p:cNvPr id="82" name="Snip Diagonal Corner Rectangle 81"/>
          <p:cNvSpPr/>
          <p:nvPr/>
        </p:nvSpPr>
        <p:spPr>
          <a:xfrm>
            <a:off x="8675925" y="2924936"/>
            <a:ext cx="458343" cy="458343"/>
          </a:xfrm>
          <a:prstGeom prst="snip2Diag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ahoma"/>
                <a:ea typeface="+mn-ea"/>
                <a:cs typeface="+mn-cs"/>
              </a:rPr>
              <a:t>2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458343" y="2924936"/>
            <a:ext cx="2949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Sequencing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6304876" y="2916378"/>
            <a:ext cx="247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Read Mapping</a:t>
            </a:r>
          </a:p>
        </p:txBody>
      </p:sp>
      <p:sp>
        <p:nvSpPr>
          <p:cNvPr id="85" name="Snip Diagonal Corner Rectangle 84"/>
          <p:cNvSpPr/>
          <p:nvPr/>
        </p:nvSpPr>
        <p:spPr>
          <a:xfrm>
            <a:off x="-11591" y="6399657"/>
            <a:ext cx="458343" cy="458343"/>
          </a:xfrm>
          <a:prstGeom prst="snip2Diag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ahoma"/>
                <a:ea typeface="+mn-ea"/>
                <a:cs typeface="+mn-cs"/>
              </a:rPr>
              <a:t>3</a:t>
            </a:r>
          </a:p>
        </p:txBody>
      </p:sp>
      <p:sp>
        <p:nvSpPr>
          <p:cNvPr id="86" name="Snip Diagonal Corner Rectangle 85"/>
          <p:cNvSpPr/>
          <p:nvPr/>
        </p:nvSpPr>
        <p:spPr>
          <a:xfrm>
            <a:off x="8678558" y="6399656"/>
            <a:ext cx="458343" cy="458343"/>
          </a:xfrm>
          <a:prstGeom prst="snip2Diag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ahoma"/>
                <a:ea typeface="+mn-ea"/>
                <a:cs typeface="+mn-cs"/>
              </a:rPr>
              <a:t>4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483743" y="6379336"/>
            <a:ext cx="2949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Variant Calling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5558503" y="6399656"/>
            <a:ext cx="3404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Scientific Discovery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4CFF81F-F748-1245-84EF-EB79E2E2F17A}"/>
              </a:ext>
            </a:extLst>
          </p:cNvPr>
          <p:cNvSpPr/>
          <p:nvPr/>
        </p:nvSpPr>
        <p:spPr>
          <a:xfrm>
            <a:off x="0" y="4077072"/>
            <a:ext cx="9144000" cy="1169233"/>
          </a:xfrm>
          <a:prstGeom prst="rect">
            <a:avLst/>
          </a:prstGeom>
          <a:solidFill>
            <a:srgbClr val="FF4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tura Medium" charset="0"/>
                <a:ea typeface="Futura Medium" charset="0"/>
                <a:cs typeface="Futura Medium" charset="0"/>
              </a:rPr>
              <a:t>Data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→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tura Medium" charset="0"/>
                <a:ea typeface="Futura Medium" charset="0"/>
                <a:cs typeface="Futura Medium" charset="0"/>
              </a:rPr>
              <a:t>performance &amp; energy bottleneck</a:t>
            </a:r>
          </a:p>
        </p:txBody>
      </p:sp>
    </p:spTree>
    <p:extLst>
      <p:ext uri="{BB962C8B-B14F-4D97-AF65-F5344CB8AC3E}">
        <p14:creationId xmlns:p14="http://schemas.microsoft.com/office/powerpoint/2010/main" val="32580107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>
            <a:noAutofit/>
          </a:bodyPr>
          <a:lstStyle/>
          <a:p>
            <a:r>
              <a:rPr lang="en-US" sz="3800" dirty="0"/>
              <a:t>Data Overwhelms Modern Machines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8964" y="5361579"/>
            <a:ext cx="46522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In-Memory Data Analytics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[Clapp+ (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Intel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), IISWC’15;  </a:t>
            </a:r>
          </a:p>
          <a:p>
            <a:pPr marL="63500" marR="0" lvl="0" indent="-63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	Awan+, BDCloud’15]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36963" y="5361579"/>
            <a:ext cx="36185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Datacenter Workloads 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[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Kanev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+ (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Google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), ISCA’15]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236" y="1054202"/>
            <a:ext cx="1362886" cy="136288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48964" y="2656133"/>
            <a:ext cx="34604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In-memory Databases </a:t>
            </a:r>
          </a:p>
          <a:p>
            <a:pPr marL="63500" marR="0" lvl="0" indent="-63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[Mao+, EuroSys’12; 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Clapp+ (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Intel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), IISWC’15]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081" y="836712"/>
            <a:ext cx="1872533" cy="1872533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836963" y="2656133"/>
            <a:ext cx="360797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Graph/Tree Processing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[Xu+, IISWC’12;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Umuroglu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+, FPL’15]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220" y="3998286"/>
            <a:ext cx="2155604" cy="114659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081" y="3772838"/>
            <a:ext cx="2133599" cy="1546598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0" y="3100668"/>
            <a:ext cx="9144000" cy="1169233"/>
          </a:xfrm>
          <a:prstGeom prst="rect">
            <a:avLst/>
          </a:prstGeom>
          <a:solidFill>
            <a:srgbClr val="FF4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tura Medium" charset="0"/>
                <a:ea typeface="Futura Medium" charset="0"/>
                <a:cs typeface="Futura Medium" charset="0"/>
              </a:rPr>
              <a:t>Data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→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tura Medium" charset="0"/>
                <a:ea typeface="Futura Medium" charset="0"/>
                <a:cs typeface="Futura Medium" charset="0"/>
              </a:rPr>
              <a:t>performance &amp; energy bottleneck</a:t>
            </a:r>
          </a:p>
        </p:txBody>
      </p:sp>
    </p:spTree>
    <p:extLst>
      <p:ext uri="{BB962C8B-B14F-4D97-AF65-F5344CB8AC3E}">
        <p14:creationId xmlns:p14="http://schemas.microsoft.com/office/powerpoint/2010/main" val="11278466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839200" cy="5638800"/>
          </a:xfrm>
        </p:spPr>
        <p:txBody>
          <a:bodyPr>
            <a:normAutofit/>
          </a:bodyPr>
          <a:lstStyle/>
          <a:p>
            <a:pPr lvl="1"/>
            <a:endParaRPr lang="en-US" sz="2000" dirty="0">
              <a:solidFill>
                <a:srgbClr val="595959"/>
              </a:solidFill>
            </a:endParaRPr>
          </a:p>
          <a:p>
            <a:pPr lvl="1"/>
            <a:endParaRPr lang="en-US" sz="2400" dirty="0">
              <a:solidFill>
                <a:schemeClr val="tx2"/>
              </a:solidFill>
            </a:endParaRPr>
          </a:p>
          <a:p>
            <a:pPr marL="342900" lvl="1" indent="-342900">
              <a:buFont typeface="Arial" pitchFamily="34" charset="0"/>
              <a:buChar char="•"/>
            </a:pPr>
            <a:endParaRPr lang="en-US" sz="2400" u="sng" dirty="0">
              <a:solidFill>
                <a:schemeClr val="tx2"/>
              </a:solidFill>
            </a:endParaRPr>
          </a:p>
          <a:p>
            <a:pPr lvl="1"/>
            <a:endParaRPr lang="en-US" sz="2000" dirty="0">
              <a:solidFill>
                <a:srgbClr val="595959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315200" y="6492883"/>
            <a:ext cx="1828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2D8F13-174C-467F-9D40-7DDEF70CAB8C}" type="slidenum"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6580445"/>
            <a:ext cx="959296" cy="27756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2433935"/>
            <a:ext cx="31242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Chrome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2967335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Google’s web browser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67200" y="2463224"/>
            <a:ext cx="42672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TensorFlow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Mobile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0000" y="2979003"/>
            <a:ext cx="525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Google’s machine learning framework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-76200" y="5334000"/>
            <a:ext cx="41148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Video Playback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27000" y="5943600"/>
            <a:ext cx="4292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Google’s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video codec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</a:b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2600" y="1290935"/>
            <a:ext cx="1066800" cy="10668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1200" y="1205370"/>
            <a:ext cx="1081655" cy="115683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096000" y="3769051"/>
            <a:ext cx="35052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371600" y="4191000"/>
            <a:ext cx="1600200" cy="1219200"/>
            <a:chOff x="5867400" y="2936553"/>
            <a:chExt cx="2057400" cy="1447800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96000" y="3927153"/>
              <a:ext cx="431470" cy="457200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553200" y="3984544"/>
              <a:ext cx="1295400" cy="325214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867400" y="2936553"/>
              <a:ext cx="2057400" cy="935088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5638800" y="4234696"/>
            <a:ext cx="1676400" cy="1219200"/>
            <a:chOff x="5867400" y="2936553"/>
            <a:chExt cx="2057400" cy="1447800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96000" y="3927153"/>
              <a:ext cx="431470" cy="457200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553200" y="3984544"/>
              <a:ext cx="1295400" cy="325214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867400" y="2936553"/>
              <a:ext cx="2057400" cy="935088"/>
            </a:xfrm>
            <a:prstGeom prst="rect">
              <a:avLst/>
            </a:prstGeom>
          </p:spPr>
        </p:pic>
      </p:grpSp>
      <p:sp>
        <p:nvSpPr>
          <p:cNvPr id="30" name="Rectangle 29"/>
          <p:cNvSpPr/>
          <p:nvPr/>
        </p:nvSpPr>
        <p:spPr>
          <a:xfrm>
            <a:off x="4191000" y="5352872"/>
            <a:ext cx="41148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Video Capture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318000" y="5962472"/>
            <a:ext cx="4292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Google’s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video codec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</a:b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4510B7D2-8949-194C-A951-66E3876F4C90}"/>
              </a:ext>
            </a:extLst>
          </p:cNvPr>
          <p:cNvSpPr txBox="1">
            <a:spLocks/>
          </p:cNvSpPr>
          <p:nvPr/>
        </p:nvSpPr>
        <p:spPr bwMode="auto">
          <a:xfrm>
            <a:off x="228600" y="152400"/>
            <a:ext cx="8915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0" i="0" u="none" strike="noStrike" kern="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Garamond"/>
                <a:ea typeface="+mj-ea"/>
                <a:cs typeface="+mj-cs"/>
              </a:rPr>
              <a:t>Data Overwhelms Modern Machines </a:t>
            </a:r>
            <a:endParaRPr kumimoji="0" lang="en-US" sz="4000" b="0" i="0" u="none" strike="noStrike" kern="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Garamond"/>
              <a:ea typeface="+mj-ea"/>
              <a:cs typeface="+mj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4B0F726-3DD6-564A-9BCA-59E1A719EC12}"/>
              </a:ext>
            </a:extLst>
          </p:cNvPr>
          <p:cNvSpPr/>
          <p:nvPr/>
        </p:nvSpPr>
        <p:spPr>
          <a:xfrm>
            <a:off x="0" y="3100668"/>
            <a:ext cx="9144000" cy="1169233"/>
          </a:xfrm>
          <a:prstGeom prst="rect">
            <a:avLst/>
          </a:prstGeom>
          <a:solidFill>
            <a:srgbClr val="FF4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tura Medium" charset="0"/>
                <a:ea typeface="Futura Medium" charset="0"/>
                <a:cs typeface="Futura Medium" charset="0"/>
              </a:rPr>
              <a:t>Data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→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tura Medium" charset="0"/>
                <a:ea typeface="Futura Medium" charset="0"/>
                <a:cs typeface="Futura Medium" charset="0"/>
              </a:rPr>
              <a:t>performance &amp; energy bottleneck</a:t>
            </a:r>
          </a:p>
        </p:txBody>
      </p:sp>
    </p:spTree>
    <p:extLst>
      <p:ext uri="{BB962C8B-B14F-4D97-AF65-F5344CB8AC3E}">
        <p14:creationId xmlns:p14="http://schemas.microsoft.com/office/powerpoint/2010/main" val="245114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00472"/>
            <a:ext cx="8807896" cy="4876800"/>
          </a:xfrm>
        </p:spPr>
        <p:txBody>
          <a:bodyPr/>
          <a:lstStyle/>
          <a:p>
            <a:r>
              <a:rPr lang="en-US" sz="1500" dirty="0"/>
              <a:t>Amirali Boroumand, Saugata Ghose, </a:t>
            </a:r>
            <a:r>
              <a:rPr lang="en-US" sz="1500" dirty="0" err="1"/>
              <a:t>Youngsok</a:t>
            </a:r>
            <a:r>
              <a:rPr lang="en-US" sz="1500" dirty="0"/>
              <a:t> Kim, </a:t>
            </a:r>
            <a:r>
              <a:rPr lang="en-US" sz="1500" dirty="0" err="1"/>
              <a:t>Rachata</a:t>
            </a:r>
            <a:r>
              <a:rPr lang="en-US" sz="1500" dirty="0"/>
              <a:t> </a:t>
            </a:r>
            <a:r>
              <a:rPr lang="en-US" sz="1500" dirty="0" err="1"/>
              <a:t>Ausavarungnirun</a:t>
            </a:r>
            <a:r>
              <a:rPr lang="en-US" sz="1500" dirty="0"/>
              <a:t>, Eric </a:t>
            </a:r>
            <a:r>
              <a:rPr lang="en-US" sz="1500" dirty="0" err="1"/>
              <a:t>Shiu</a:t>
            </a:r>
            <a:r>
              <a:rPr lang="en-US" sz="1500" dirty="0"/>
              <a:t>, Rahul Thakur, </a:t>
            </a:r>
            <a:r>
              <a:rPr lang="en-US" sz="1500" dirty="0" err="1"/>
              <a:t>Daehyun</a:t>
            </a:r>
            <a:r>
              <a:rPr lang="en-US" sz="1500" dirty="0"/>
              <a:t> Kim, Aki </a:t>
            </a:r>
            <a:r>
              <a:rPr lang="en-US" sz="1500" dirty="0" err="1"/>
              <a:t>Kuusela</a:t>
            </a:r>
            <a:r>
              <a:rPr lang="en-US" sz="1500" dirty="0"/>
              <a:t>, Allan </a:t>
            </a:r>
            <a:r>
              <a:rPr lang="en-US" sz="1500" dirty="0" err="1"/>
              <a:t>Knies</a:t>
            </a:r>
            <a:r>
              <a:rPr lang="en-US" sz="1500" dirty="0"/>
              <a:t>, </a:t>
            </a:r>
            <a:r>
              <a:rPr lang="en-US" sz="1500" dirty="0" err="1"/>
              <a:t>Parthasarathy</a:t>
            </a:r>
            <a:r>
              <a:rPr lang="en-US" sz="1500" dirty="0"/>
              <a:t> </a:t>
            </a:r>
            <a:r>
              <a:rPr lang="en-US" sz="1500" dirty="0" err="1"/>
              <a:t>Ranganathan</a:t>
            </a:r>
            <a:r>
              <a:rPr lang="en-US" sz="1500" dirty="0"/>
              <a:t>, and Onur Mutlu,</a:t>
            </a:r>
            <a:br>
              <a:rPr lang="en-US" sz="1500" dirty="0"/>
            </a:br>
            <a:r>
              <a:rPr lang="en-US" sz="1500" b="1" dirty="0">
                <a:hlinkClick r:id="rId2"/>
              </a:rPr>
              <a:t>"Google Workloads for Consumer Devices: Mitigating Data Movement Bottlenecks"</a:t>
            </a:r>
            <a:r>
              <a:rPr lang="en-US" sz="1500" dirty="0"/>
              <a:t> </a:t>
            </a:r>
            <a:br>
              <a:rPr lang="en-US" sz="1500" dirty="0"/>
            </a:br>
            <a:r>
              <a:rPr lang="en-US" sz="1500" i="1" dirty="0"/>
              <a:t>Proceedings of the </a:t>
            </a:r>
            <a:r>
              <a:rPr lang="en-US" sz="1500" i="1" dirty="0">
                <a:hlinkClick r:id="rId3"/>
              </a:rPr>
              <a:t>23rd International Conference on Architectural Support for Programming Languages and Operating Systems</a:t>
            </a:r>
            <a:r>
              <a:rPr lang="en-US" sz="1500" i="1" dirty="0"/>
              <a:t> (</a:t>
            </a:r>
            <a:r>
              <a:rPr lang="en-US" sz="1500" b="1" i="1" dirty="0"/>
              <a:t>ASPLOS</a:t>
            </a:r>
            <a:r>
              <a:rPr lang="en-US" sz="1500" i="1" dirty="0"/>
              <a:t>)</a:t>
            </a:r>
            <a:r>
              <a:rPr lang="en-US" sz="1500" dirty="0"/>
              <a:t>, Williamsburg, VA, USA, March 2018.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FC2F53-6D9B-6D4B-AC2B-8F1185D8A7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218136"/>
            <a:ext cx="9144000" cy="22352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AD6B716-D4D6-E942-A52D-41F4F25A40CE}"/>
              </a:ext>
            </a:extLst>
          </p:cNvPr>
          <p:cNvSpPr/>
          <p:nvPr/>
        </p:nvSpPr>
        <p:spPr>
          <a:xfrm>
            <a:off x="0" y="2708920"/>
            <a:ext cx="9144000" cy="10310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62.7%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of the total system energy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is spent on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data movement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DAED7D-7FD9-2A42-BDA3-4593BF0DF855}"/>
              </a:ext>
            </a:extLst>
          </p:cNvPr>
          <p:cNvSpPr txBox="1">
            <a:spLocks/>
          </p:cNvSpPr>
          <p:nvPr/>
        </p:nvSpPr>
        <p:spPr bwMode="auto">
          <a:xfrm>
            <a:off x="228600" y="152400"/>
            <a:ext cx="8915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Garamond"/>
                <a:ea typeface="+mj-ea"/>
                <a:cs typeface="+mj-cs"/>
              </a:rPr>
              <a:t>Data Movement Overwhelms Modern Machines </a:t>
            </a:r>
          </a:p>
        </p:txBody>
      </p:sp>
    </p:spTree>
    <p:extLst>
      <p:ext uri="{BB962C8B-B14F-4D97-AF65-F5344CB8AC3E}">
        <p14:creationId xmlns:p14="http://schemas.microsoft.com/office/powerpoint/2010/main" val="153471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Title 6">
            <a:extLst>
              <a:ext uri="{FF2B5EF4-FFF2-40B4-BE49-F238E27FC236}">
                <a16:creationId xmlns:a16="http://schemas.microsoft.com/office/drawing/2014/main" id="{078EC76B-B4ED-5D46-9F97-7CE189AA4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295400"/>
            <a:ext cx="8153400" cy="2133600"/>
          </a:xfrm>
        </p:spPr>
        <p:txBody>
          <a:bodyPr/>
          <a:lstStyle/>
          <a:p>
            <a:pPr algn="ctr"/>
            <a:r>
              <a:rPr lang="en-US" altLang="en-US" sz="4200" dirty="0">
                <a:ea typeface="ＭＳ Ｐゴシック" panose="020B0600070205080204" pitchFamily="34" charset="-128"/>
              </a:rPr>
              <a:t>Many Interesting Things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Are Happening Today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in Computer Architecture</a:t>
            </a:r>
          </a:p>
        </p:txBody>
      </p:sp>
      <p:sp>
        <p:nvSpPr>
          <p:cNvPr id="208898" name="Slide Number Placeholder 3">
            <a:extLst>
              <a:ext uri="{FF2B5EF4-FFF2-40B4-BE49-F238E27FC236}">
                <a16:creationId xmlns:a16="http://schemas.microsoft.com/office/drawing/2014/main" id="{3425C777-FCE6-2949-A565-AFFA6821F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81F39C-3A72-9248-A2DC-51B669BE711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4789958"/>
      </p:ext>
    </p:extLst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755800-E942-374F-9D9F-A3CAB2D52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Many Novel Concepts Investigated 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E992F4-7689-7C47-A526-7A57AF8A81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80DC0"/>
                </a:solidFill>
              </a:rPr>
              <a:t>New Computing Paradigms (Rethinking the Full Stack)</a:t>
            </a:r>
          </a:p>
          <a:p>
            <a:pPr lvl="1"/>
            <a:r>
              <a:rPr lang="en-US" dirty="0"/>
              <a:t>Processing in Memory, Processing Near Data</a:t>
            </a:r>
          </a:p>
          <a:p>
            <a:pPr lvl="1"/>
            <a:r>
              <a:rPr lang="en-US" dirty="0"/>
              <a:t>Neuromorphic Computing</a:t>
            </a:r>
          </a:p>
          <a:p>
            <a:pPr lvl="1"/>
            <a:r>
              <a:rPr lang="en-US" dirty="0"/>
              <a:t>Fundamentally Secure and Dependable Computers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1525C0"/>
                </a:solidFill>
              </a:rPr>
              <a:t>New Accelerators (Algorithm-Hardware Co-Designs)</a:t>
            </a:r>
          </a:p>
          <a:p>
            <a:pPr lvl="1"/>
            <a:r>
              <a:rPr lang="en-US" dirty="0"/>
              <a:t>Artificial Intelligence &amp; Machine Learning</a:t>
            </a:r>
          </a:p>
          <a:p>
            <a:pPr lvl="1"/>
            <a:r>
              <a:rPr lang="en-US" dirty="0"/>
              <a:t>Graph Analytics</a:t>
            </a:r>
          </a:p>
          <a:p>
            <a:pPr lvl="1"/>
            <a:r>
              <a:rPr lang="en-US" dirty="0"/>
              <a:t>Genome Analysis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1525C0"/>
                </a:solidFill>
              </a:rPr>
              <a:t>New Memories and Storage Systems</a:t>
            </a:r>
          </a:p>
          <a:p>
            <a:pPr lvl="1"/>
            <a:r>
              <a:rPr lang="en-US" dirty="0"/>
              <a:t>Non-Volatile Main Memory</a:t>
            </a:r>
          </a:p>
          <a:p>
            <a:pPr lvl="1"/>
            <a:r>
              <a:rPr lang="en-US" dirty="0"/>
              <a:t>Intelligent Memory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83B746-3AD7-4749-9A59-CB832556C6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DD7B3E-F146-D549-8F86-317FE8F8EAF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411664"/>
      </p:ext>
    </p:extLst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5" name="Title 1">
            <a:extLst>
              <a:ext uri="{FF2B5EF4-FFF2-40B4-BE49-F238E27FC236}">
                <a16:creationId xmlns:a16="http://schemas.microsoft.com/office/drawing/2014/main" id="{0B1F5514-74C0-D742-AB3D-ABFF75D6DC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Computer Architecture Today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0B5A73-2933-E64A-B505-1106A8DAF0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Computing landscape is very different from 10-20 years ago</a:t>
            </a:r>
          </a:p>
          <a:p>
            <a:endParaRPr lang="en-US" altLang="en-US" sz="16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Applications and technology both demand novel architectures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25987" name="Slide Number Placeholder 3">
            <a:extLst>
              <a:ext uri="{FF2B5EF4-FFF2-40B4-BE49-F238E27FC236}">
                <a16:creationId xmlns:a16="http://schemas.microsoft.com/office/drawing/2014/main" id="{26C76B39-CA6D-1D40-82DE-0AD9973046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6FAD0A-0CDC-7A4B-8A6F-01429676445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CF5E541-CCD7-D342-AA5A-EE1DAF0826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613" y="3621088"/>
            <a:ext cx="15240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0" descr="3177_01.png">
            <a:extLst>
              <a:ext uri="{FF2B5EF4-FFF2-40B4-BE49-F238E27FC236}">
                <a16:creationId xmlns:a16="http://schemas.microsoft.com/office/drawing/2014/main" id="{A3319CB9-1089-1C44-9EF2-899CEF7F44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8" t="22220" r="3780" b="12109"/>
          <a:stretch>
            <a:fillRect/>
          </a:stretch>
        </p:blipFill>
        <p:spPr bwMode="auto">
          <a:xfrm>
            <a:off x="354013" y="5108575"/>
            <a:ext cx="2325687" cy="9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Group 47">
            <a:extLst>
              <a:ext uri="{FF2B5EF4-FFF2-40B4-BE49-F238E27FC236}">
                <a16:creationId xmlns:a16="http://schemas.microsoft.com/office/drawing/2014/main" id="{916E53FB-05BB-F349-9577-46801E2D0CCC}"/>
              </a:ext>
            </a:extLst>
          </p:cNvPr>
          <p:cNvGrpSpPr>
            <a:grpSpLocks/>
          </p:cNvGrpSpPr>
          <p:nvPr/>
        </p:nvGrpSpPr>
        <p:grpSpPr bwMode="auto">
          <a:xfrm>
            <a:off x="3402013" y="4729163"/>
            <a:ext cx="2301875" cy="1554162"/>
            <a:chOff x="5252245" y="4774407"/>
            <a:chExt cx="2301419" cy="1554282"/>
          </a:xfrm>
        </p:grpSpPr>
        <p:sp>
          <p:nvSpPr>
            <p:cNvPr id="426002" name="TextBox 8">
              <a:extLst>
                <a:ext uri="{FF2B5EF4-FFF2-40B4-BE49-F238E27FC236}">
                  <a16:creationId xmlns:a16="http://schemas.microsoft.com/office/drawing/2014/main" id="{E17FAE02-9C87-E249-A46A-6E7F03A627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52245" y="5959310"/>
              <a:ext cx="2301419" cy="369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General Purpose GPUs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pic>
          <p:nvPicPr>
            <p:cNvPr id="426003" name="Picture 6" descr="C:\Daten\talks\invited\ferc2010\material\Fermi_Die_FINAL.png">
              <a:extLst>
                <a:ext uri="{FF2B5EF4-FFF2-40B4-BE49-F238E27FC236}">
                  <a16:creationId xmlns:a16="http://schemas.microsoft.com/office/drawing/2014/main" id="{2E636F6D-CAF2-054F-A7E9-C33F443583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4944" y="4774407"/>
              <a:ext cx="1201936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Text Box 13" descr="90%">
            <a:extLst>
              <a:ext uri="{FF2B5EF4-FFF2-40B4-BE49-F238E27FC236}">
                <a16:creationId xmlns:a16="http://schemas.microsoft.com/office/drawing/2014/main" id="{DCFB8EB6-4C49-2F4B-AA29-CF4BE8E3F4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663" y="4211638"/>
            <a:ext cx="1731962" cy="896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Heterogeneous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Processors and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Accelerators</a:t>
            </a:r>
          </a:p>
        </p:txBody>
      </p:sp>
      <p:sp>
        <p:nvSpPr>
          <p:cNvPr id="26" name="Text Box 20" descr="90%">
            <a:extLst>
              <a:ext uri="{FF2B5EF4-FFF2-40B4-BE49-F238E27FC236}">
                <a16:creationId xmlns:a16="http://schemas.microsoft.com/office/drawing/2014/main" id="{2039BDDF-0376-8A4B-BFFD-C65F859672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8750" y="3370263"/>
            <a:ext cx="2257425" cy="3413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Hybrid Main Memory</a:t>
            </a:r>
          </a:p>
        </p:txBody>
      </p:sp>
      <p:sp>
        <p:nvSpPr>
          <p:cNvPr id="27" name="Line 15">
            <a:extLst>
              <a:ext uri="{FF2B5EF4-FFF2-40B4-BE49-F238E27FC236}">
                <a16:creationId xmlns:a16="http://schemas.microsoft.com/office/drawing/2014/main" id="{D35A2E79-619F-554B-9C17-69530B7AB07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82788" y="3467100"/>
            <a:ext cx="696912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28" name="Text Box 24" descr="90%">
            <a:extLst>
              <a:ext uri="{FF2B5EF4-FFF2-40B4-BE49-F238E27FC236}">
                <a16:creationId xmlns:a16="http://schemas.microsoft.com/office/drawing/2014/main" id="{6BFE44FA-2602-C84A-9B9F-4C49CEA69E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8638" y="4137025"/>
            <a:ext cx="2925762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008" tIns="32004" rIns="64008" bIns="32004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Persistent Memory/Storage</a:t>
            </a:r>
          </a:p>
        </p:txBody>
      </p:sp>
      <p:pic>
        <p:nvPicPr>
          <p:cNvPr id="29" name="Content Placeholder 6" descr="barcelona-die-photo-color.jpg">
            <a:extLst>
              <a:ext uri="{FF2B5EF4-FFF2-40B4-BE49-F238E27FC236}">
                <a16:creationId xmlns:a16="http://schemas.microsoft.com/office/drawing/2014/main" id="{2D5C72EF-FAC4-8249-9DCD-B77EF00CE5A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895600"/>
            <a:ext cx="1312863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 descr="dimm.png">
            <a:extLst>
              <a:ext uri="{FF2B5EF4-FFF2-40B4-BE49-F238E27FC236}">
                <a16:creationId xmlns:a16="http://schemas.microsoft.com/office/drawing/2014/main" id="{34600B51-AA38-BA4C-AB5F-C28289CC8DA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2679700" y="2840038"/>
            <a:ext cx="23050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E79DD6C-D622-304D-89AD-A31FBCDF8EF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663" y="3009900"/>
            <a:ext cx="1554162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Line 15">
            <a:extLst>
              <a:ext uri="{FF2B5EF4-FFF2-40B4-BE49-F238E27FC236}">
                <a16:creationId xmlns:a16="http://schemas.microsoft.com/office/drawing/2014/main" id="{3AB7151F-6C7D-6A40-A538-3C2D8702926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984750" y="3482975"/>
            <a:ext cx="69691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3" name="Line 15">
            <a:extLst>
              <a:ext uri="{FF2B5EF4-FFF2-40B4-BE49-F238E27FC236}">
                <a16:creationId xmlns:a16="http://schemas.microsoft.com/office/drawing/2014/main" id="{C91751F9-553F-6B42-9A0C-934A89381B6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30450" y="3886200"/>
            <a:ext cx="641350" cy="122237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4" name="Line 15">
            <a:extLst>
              <a:ext uri="{FF2B5EF4-FFF2-40B4-BE49-F238E27FC236}">
                <a16:creationId xmlns:a16="http://schemas.microsoft.com/office/drawing/2014/main" id="{51E4235D-1AC9-0E47-8BF4-6717B49965A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62400" y="4289425"/>
            <a:ext cx="0" cy="439738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EF7A52B-9F8A-B440-B9A4-E38545BAA7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0050" y="4619625"/>
            <a:ext cx="3538538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Every component and its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interfaces, as well as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entire system designs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are being re-examined</a:t>
            </a:r>
          </a:p>
        </p:txBody>
      </p:sp>
    </p:spTree>
    <p:extLst>
      <p:ext uri="{BB962C8B-B14F-4D97-AF65-F5344CB8AC3E}">
        <p14:creationId xmlns:p14="http://schemas.microsoft.com/office/powerpoint/2010/main" val="22878524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/>
      <p:bldP spid="3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09" name="Title 1">
            <a:extLst>
              <a:ext uri="{FF2B5EF4-FFF2-40B4-BE49-F238E27FC236}">
                <a16:creationId xmlns:a16="http://schemas.microsoft.com/office/drawing/2014/main" id="{E06B1323-E246-2249-A567-14D6A88847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Computer Architecture Today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147587-6115-3D42-B0B0-52FD3F3F4C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7630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You can revolutionize the way computers are built, if you understand both the hardware and the software (and change each accordingly)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You can invent new paradigms for computation, communication, and storage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Recommended book: Thomas Kuhn, 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The Structure of Scientific Revolutions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(1962)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Pre-paradigm science: no clear consensus in the field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Normal science: dominant theory used to explain/improve things (business as usual); exceptions considered anomalies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Revolutionary science: underlying assumptions re-examined</a:t>
            </a:r>
          </a:p>
        </p:txBody>
      </p:sp>
      <p:sp>
        <p:nvSpPr>
          <p:cNvPr id="427011" name="Slide Number Placeholder 3">
            <a:extLst>
              <a:ext uri="{FF2B5EF4-FFF2-40B4-BE49-F238E27FC236}">
                <a16:creationId xmlns:a16="http://schemas.microsoft.com/office/drawing/2014/main" id="{D71F1DBB-F98E-8F47-B519-1C0E9AF350D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B687F8-4A90-F540-BBAC-CA1334E6F14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41761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033" name="Title 1">
            <a:extLst>
              <a:ext uri="{FF2B5EF4-FFF2-40B4-BE49-F238E27FC236}">
                <a16:creationId xmlns:a16="http://schemas.microsoft.com/office/drawing/2014/main" id="{98543469-9700-4848-9F80-B8DDE56C46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Computer Architecture Today (II)</a:t>
            </a:r>
          </a:p>
        </p:txBody>
      </p:sp>
      <p:sp>
        <p:nvSpPr>
          <p:cNvPr id="428034" name="Content Placeholder 2">
            <a:extLst>
              <a:ext uri="{FF2B5EF4-FFF2-40B4-BE49-F238E27FC236}">
                <a16:creationId xmlns:a16="http://schemas.microsoft.com/office/drawing/2014/main" id="{86D46948-D904-A34A-9AF1-9014D4B7C4A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7630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You can revolutionize the way computers are built, if you understand both the hardware and the software (and change each accordingly)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You can invent new paradigms for computation, communication, and storage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Recommended book: Thomas Kuhn, 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The Structure of Scientific Revolutions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(1962)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Pre-paradigm science: no clear consensus in the field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Normal science: dominant theory used to explain/improve things (business as usual); exceptions considered anomalies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Revolutionary science: underlying assumptions re-examined</a:t>
            </a:r>
          </a:p>
        </p:txBody>
      </p:sp>
      <p:sp>
        <p:nvSpPr>
          <p:cNvPr id="428035" name="Slide Number Placeholder 3">
            <a:extLst>
              <a:ext uri="{FF2B5EF4-FFF2-40B4-BE49-F238E27FC236}">
                <a16:creationId xmlns:a16="http://schemas.microsoft.com/office/drawing/2014/main" id="{AA4CEFDD-28BD-0C44-80A4-AF0FF6BFC6F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7A3C279-A5D7-4C44-90CD-AFDF34EDC1D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428036" name="Picture 1">
            <a:extLst>
              <a:ext uri="{FF2B5EF4-FFF2-40B4-BE49-F238E27FC236}">
                <a16:creationId xmlns:a16="http://schemas.microsoft.com/office/drawing/2014/main" id="{414EEB92-0DF1-4845-ABCA-DEB806055B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981200"/>
            <a:ext cx="1447800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3F2AD86-C37E-9B4D-A8F2-B2E0E27F26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0" y="2590800"/>
            <a:ext cx="2463800" cy="374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D9A6610-C408-B048-A12C-151BAF9ADB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075" y="2590800"/>
            <a:ext cx="246062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95949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7" name="Title 1">
            <a:extLst>
              <a:ext uri="{FF2B5EF4-FFF2-40B4-BE49-F238E27FC236}">
                <a16:creationId xmlns:a16="http://schemas.microsoft.com/office/drawing/2014/main" id="{BC86B7DB-7E85-EE40-8614-939F3D5382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CAA3FF-157F-724E-97BF-B41EEA0C42A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It is an exciting time to be understanding and designing computing architectures</a:t>
            </a:r>
          </a:p>
          <a:p>
            <a:endParaRPr lang="en-US" altLang="en-US" sz="12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Many challenging and exciting problems in platform design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That no one has tackled (or thought about) before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That can have huge impact on the world’s future</a:t>
            </a:r>
          </a:p>
          <a:p>
            <a:pPr lvl="1"/>
            <a:endParaRPr lang="en-US" altLang="en-US" sz="12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Driven by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huge hunger for data (Big Data), new applications (ML/AI, graph analytics, genomics), ever-greater realism</a:t>
            </a:r>
            <a:r>
              <a:rPr lang="en-US" altLang="en-US" dirty="0">
                <a:ea typeface="ＭＳ Ｐゴシック" panose="020B0600070205080204" pitchFamily="34" charset="-128"/>
              </a:rPr>
              <a:t>, …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We can easily collect more data than we can analyze/understand</a:t>
            </a:r>
          </a:p>
          <a:p>
            <a:pPr lvl="1"/>
            <a:endParaRPr lang="en-US" altLang="en-US" sz="12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Driven by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significant difficulties in keeping up with that hunger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at the technology layer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Five walls: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Energy, reliability, complexity, security, scalability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93219" name="Slide Number Placeholder 3">
            <a:extLst>
              <a:ext uri="{FF2B5EF4-FFF2-40B4-BE49-F238E27FC236}">
                <a16:creationId xmlns:a16="http://schemas.microsoft.com/office/drawing/2014/main" id="{CA33E3DF-2A74-3E47-AB7F-ECD1C3D726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6709BB3-C5BC-D542-A1DE-EB3D1B57A7B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59517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</a:rPr>
              <a:t>Answer Continued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defRPr/>
            </a:pPr>
            <a:endParaRPr lang="en-US" dirty="0"/>
          </a:p>
          <a:p>
            <a:pPr marL="0" indent="0" algn="ctr">
              <a:buFont typeface="Wingdings" charset="0"/>
              <a:buNone/>
              <a:defRPr/>
            </a:pPr>
            <a:endParaRPr lang="en-US" sz="6400" dirty="0"/>
          </a:p>
          <a:p>
            <a:pPr marL="0" indent="0" algn="ctr">
              <a:buFont typeface="Wingdings" charset="0"/>
              <a:buNone/>
              <a:defRPr/>
            </a:pPr>
            <a:r>
              <a:rPr lang="en-US" sz="6400" dirty="0"/>
              <a:t>And Why We Care</a:t>
            </a:r>
            <a:endParaRPr lang="en-US" sz="4000" dirty="0"/>
          </a:p>
        </p:txBody>
      </p:sp>
      <p:sp>
        <p:nvSpPr>
          <p:cNvPr id="151555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384186-B8EA-3342-ADA9-D4327C6D7AD5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193067"/>
      </p:ext>
    </p:extLst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Title 6">
            <a:extLst>
              <a:ext uri="{FF2B5EF4-FFF2-40B4-BE49-F238E27FC236}">
                <a16:creationId xmlns:a16="http://schemas.microsoft.com/office/drawing/2014/main" id="{0448A6B3-7C1C-3142-B677-57E7068F9EB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6764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Let’s Start with Some Puzzles</a:t>
            </a:r>
          </a:p>
        </p:txBody>
      </p:sp>
      <p:sp>
        <p:nvSpPr>
          <p:cNvPr id="152578" name="Subtitle 7">
            <a:extLst>
              <a:ext uri="{FF2B5EF4-FFF2-40B4-BE49-F238E27FC236}">
                <a16:creationId xmlns:a16="http://schemas.microsoft.com/office/drawing/2014/main" id="{AE96FEFA-9CE9-3849-A448-5DE354960E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28600" y="3977660"/>
            <a:ext cx="8682038" cy="175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a.k.a. Computer Architecture resembles Building Architecture</a:t>
            </a:r>
          </a:p>
        </p:txBody>
      </p:sp>
      <p:sp>
        <p:nvSpPr>
          <p:cNvPr id="152579" name="Slide Number Placeholder 3">
            <a:extLst>
              <a:ext uri="{FF2B5EF4-FFF2-40B4-BE49-F238E27FC236}">
                <a16:creationId xmlns:a16="http://schemas.microsoft.com/office/drawing/2014/main" id="{3C9D7EE0-A5B0-F947-9EE4-3BD9F1CDC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5E4D8CF-4559-0441-854B-CD30C4657490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705927"/>
      </p:ext>
    </p:extLst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Title 1">
            <a:extLst>
              <a:ext uri="{FF2B5EF4-FFF2-40B4-BE49-F238E27FC236}">
                <a16:creationId xmlns:a16="http://schemas.microsoft.com/office/drawing/2014/main" id="{82546E31-102C-9A45-8A7E-D4EF85E780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This?</a:t>
            </a:r>
          </a:p>
        </p:txBody>
      </p:sp>
      <p:sp>
        <p:nvSpPr>
          <p:cNvPr id="153602" name="Slide Number Placeholder 3">
            <a:extLst>
              <a:ext uri="{FF2B5EF4-FFF2-40B4-BE49-F238E27FC236}">
                <a16:creationId xmlns:a16="http://schemas.microsoft.com/office/drawing/2014/main" id="{A1351D35-12E0-5946-BAF2-67790A1691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7B7D38B-B5D6-9B4D-8CA8-DFF4C8F5AF0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" name="Picture 2" descr="2286064777_ee6d56c8e9_b.jpg">
            <a:extLst>
              <a:ext uri="{FF2B5EF4-FFF2-40B4-BE49-F238E27FC236}">
                <a16:creationId xmlns:a16="http://schemas.microsoft.com/office/drawing/2014/main" id="{5DE34C27-751B-C74F-9877-CE401AF249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898525"/>
            <a:ext cx="8407400" cy="558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8B12466-A804-0044-A413-D7B6A203F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6577013"/>
            <a:ext cx="8763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https://www.flickr.com/photos/tambako/2286064777/in/photostream/</a:t>
            </a:r>
          </a:p>
        </p:txBody>
      </p:sp>
    </p:spTree>
    <p:extLst>
      <p:ext uri="{BB962C8B-B14F-4D97-AF65-F5344CB8AC3E}">
        <p14:creationId xmlns:p14="http://schemas.microsoft.com/office/powerpoint/2010/main" val="36611347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Title 1">
            <a:extLst>
              <a:ext uri="{FF2B5EF4-FFF2-40B4-BE49-F238E27FC236}">
                <a16:creationId xmlns:a16="http://schemas.microsoft.com/office/drawing/2014/main" id="{A6DB1DA9-5E58-7B4E-9121-1A63B0BC2A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About This?</a:t>
            </a:r>
          </a:p>
        </p:txBody>
      </p:sp>
      <p:pic>
        <p:nvPicPr>
          <p:cNvPr id="154626" name="Content Placeholder 4" descr="1200px-Zürich_Stadelhofen_in_2006.jpg">
            <a:extLst>
              <a:ext uri="{FF2B5EF4-FFF2-40B4-BE49-F238E27FC236}">
                <a16:creationId xmlns:a16="http://schemas.microsoft.com/office/drawing/2014/main" id="{2E8D03BE-EE05-5C45-A0B9-222D25B00B6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2" b="4472"/>
          <a:stretch>
            <a:fillRect/>
          </a:stretch>
        </p:blipFill>
        <p:spPr>
          <a:xfrm>
            <a:off x="228600" y="1054100"/>
            <a:ext cx="8610600" cy="5194300"/>
          </a:xfrm>
        </p:spPr>
      </p:pic>
      <p:sp>
        <p:nvSpPr>
          <p:cNvPr id="154627" name="Slide Number Placeholder 3">
            <a:extLst>
              <a:ext uri="{FF2B5EF4-FFF2-40B4-BE49-F238E27FC236}">
                <a16:creationId xmlns:a16="http://schemas.microsoft.com/office/drawing/2014/main" id="{97EB120A-4851-DE4B-8F96-9F8C4C17F6E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3B3CBD-4020-3141-B873-FCD2B351A86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54628" name="Rectangle 5">
            <a:extLst>
              <a:ext uri="{FF2B5EF4-FFF2-40B4-BE49-F238E27FC236}">
                <a16:creationId xmlns:a16="http://schemas.microsoft.com/office/drawing/2014/main" id="{76FBB291-4FC0-E049-A072-EE0C36714C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553200"/>
            <a:ext cx="9144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By Toni_V, CC BY-SA 2.0, https://commons.wikimedia.org/w/index.php?curid=4087256</a:t>
            </a:r>
          </a:p>
        </p:txBody>
      </p:sp>
    </p:spTree>
    <p:extLst>
      <p:ext uri="{BB962C8B-B14F-4D97-AF65-F5344CB8AC3E}">
        <p14:creationId xmlns:p14="http://schemas.microsoft.com/office/powerpoint/2010/main" val="3931696229"/>
      </p:ext>
    </p:extLst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Title 6">
            <a:extLst>
              <a:ext uri="{FF2B5EF4-FFF2-40B4-BE49-F238E27FC236}">
                <a16:creationId xmlns:a16="http://schemas.microsoft.com/office/drawing/2014/main" id="{591420C9-2E5A-924E-8994-A1BD91A589B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09600" y="1524000"/>
            <a:ext cx="8153400" cy="1905000"/>
          </a:xfrm>
        </p:spPr>
        <p:txBody>
          <a:bodyPr/>
          <a:lstStyle/>
          <a:p>
            <a:pPr algn="ctr"/>
            <a:r>
              <a:rPr lang="en-US" altLang="en-US" sz="4400">
                <a:ea typeface="ＭＳ Ｐゴシック" panose="020B0600070205080204" pitchFamily="34" charset="-128"/>
              </a:rPr>
              <a:t>What Do the Following </a:t>
            </a:r>
            <a:br>
              <a:rPr lang="en-US" altLang="en-US" sz="4400">
                <a:ea typeface="ＭＳ Ｐゴシック" panose="020B0600070205080204" pitchFamily="34" charset="-128"/>
              </a:rPr>
            </a:br>
            <a:r>
              <a:rPr lang="en-US" altLang="en-US" sz="4400">
                <a:ea typeface="ＭＳ Ｐゴシック" panose="020B0600070205080204" pitchFamily="34" charset="-128"/>
              </a:rPr>
              <a:t>Have in Common? </a:t>
            </a:r>
          </a:p>
        </p:txBody>
      </p:sp>
      <p:sp>
        <p:nvSpPr>
          <p:cNvPr id="155650" name="Slide Number Placeholder 3">
            <a:extLst>
              <a:ext uri="{FF2B5EF4-FFF2-40B4-BE49-F238E27FC236}">
                <a16:creationId xmlns:a16="http://schemas.microsoft.com/office/drawing/2014/main" id="{E658AA88-DBE3-6A44-ACBE-FC80D60CD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6729E57-3A6E-474F-BC93-6DF41B0C9069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767938"/>
      </p:ext>
    </p:extLst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Title 1">
            <a:extLst>
              <a:ext uri="{FF2B5EF4-FFF2-40B4-BE49-F238E27FC236}">
                <a16:creationId xmlns:a16="http://schemas.microsoft.com/office/drawing/2014/main" id="{3EEA82FC-092F-7A47-8480-AA5FB6F9A0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Gare do Oriente, Lisbon</a:t>
            </a:r>
          </a:p>
        </p:txBody>
      </p:sp>
      <p:pic>
        <p:nvPicPr>
          <p:cNvPr id="156674" name="Content Placeholder 4" descr="1200px-OrienteMGT.jpg">
            <a:extLst>
              <a:ext uri="{FF2B5EF4-FFF2-40B4-BE49-F238E27FC236}">
                <a16:creationId xmlns:a16="http://schemas.microsoft.com/office/drawing/2014/main" id="{E915F983-2810-3143-8875-3C5688CAE6C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2" r="22372"/>
          <a:stretch>
            <a:fillRect/>
          </a:stretch>
        </p:blipFill>
        <p:spPr>
          <a:xfrm>
            <a:off x="228600" y="1054100"/>
            <a:ext cx="8610600" cy="5194300"/>
          </a:xfrm>
        </p:spPr>
      </p:pic>
      <p:sp>
        <p:nvSpPr>
          <p:cNvPr id="156675" name="Slide Number Placeholder 3">
            <a:extLst>
              <a:ext uri="{FF2B5EF4-FFF2-40B4-BE49-F238E27FC236}">
                <a16:creationId xmlns:a16="http://schemas.microsoft.com/office/drawing/2014/main" id="{134A67BB-6447-2E46-ABE3-55D93167A9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56B0867-1CDE-6F4B-BDC1-9096C496C4E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56676" name="Rectangle 5">
            <a:extLst>
              <a:ext uri="{FF2B5EF4-FFF2-40B4-BE49-F238E27FC236}">
                <a16:creationId xmlns:a16="http://schemas.microsoft.com/office/drawing/2014/main" id="{DB2F2801-8632-694C-8AFE-1C5CAF1BFA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553200"/>
            <a:ext cx="7772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By Martín Gómez Tagle - Lisbon, Portugal, CC BY-SA 3.0, https://commons.wikimedia.org/w/index.php?curid=13764903</a:t>
            </a:r>
          </a:p>
        </p:txBody>
      </p:sp>
    </p:spTree>
    <p:extLst>
      <p:ext uri="{BB962C8B-B14F-4D97-AF65-F5344CB8AC3E}">
        <p14:creationId xmlns:p14="http://schemas.microsoft.com/office/powerpoint/2010/main" val="2146156310"/>
      </p:ext>
    </p:extLst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Title 1">
            <a:extLst>
              <a:ext uri="{FF2B5EF4-FFF2-40B4-BE49-F238E27FC236}">
                <a16:creationId xmlns:a16="http://schemas.microsoft.com/office/drawing/2014/main" id="{AF087701-4969-0C40-AEF4-730E601840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Milwaukee Art Museum</a:t>
            </a:r>
          </a:p>
        </p:txBody>
      </p:sp>
      <p:sp>
        <p:nvSpPr>
          <p:cNvPr id="157698" name="Slide Number Placeholder 3">
            <a:extLst>
              <a:ext uri="{FF2B5EF4-FFF2-40B4-BE49-F238E27FC236}">
                <a16:creationId xmlns:a16="http://schemas.microsoft.com/office/drawing/2014/main" id="{12867DC4-56F3-5941-AAB4-C216CC3C24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FC8BD61-CDCA-714F-B679-C31554C87D3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57699" name="Picture 6" descr="1200px-Milwakee_Art_Museum.jpg">
            <a:extLst>
              <a:ext uri="{FF2B5EF4-FFF2-40B4-BE49-F238E27FC236}">
                <a16:creationId xmlns:a16="http://schemas.microsoft.com/office/drawing/2014/main" id="{41428FF2-8473-B94A-87C2-FBC4F1F630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914400"/>
            <a:ext cx="7391400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700" name="Rectangle 7">
            <a:extLst>
              <a:ext uri="{FF2B5EF4-FFF2-40B4-BE49-F238E27FC236}">
                <a16:creationId xmlns:a16="http://schemas.microsoft.com/office/drawing/2014/main" id="{73796BAA-E751-AB40-96C8-7EDAF54CF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535738"/>
            <a:ext cx="8229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By Andrew C. from Flagstaff, USA - Flickr, CC BY 2.0, https://commons.wikimedia.org/w/index.php?curid=379223</a:t>
            </a:r>
          </a:p>
        </p:txBody>
      </p:sp>
    </p:spTree>
    <p:extLst>
      <p:ext uri="{BB962C8B-B14F-4D97-AF65-F5344CB8AC3E}">
        <p14:creationId xmlns:p14="http://schemas.microsoft.com/office/powerpoint/2010/main" val="3188030059"/>
      </p:ext>
    </p:extLst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Title 1">
            <a:extLst>
              <a:ext uri="{FF2B5EF4-FFF2-40B4-BE49-F238E27FC236}">
                <a16:creationId xmlns:a16="http://schemas.microsoft.com/office/drawing/2014/main" id="{97D50ABF-8AF4-9E45-B112-7295268C0B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Athens Olympic Stadium</a:t>
            </a:r>
          </a:p>
        </p:txBody>
      </p:sp>
      <p:sp>
        <p:nvSpPr>
          <p:cNvPr id="158722" name="Slide Number Placeholder 3">
            <a:extLst>
              <a:ext uri="{FF2B5EF4-FFF2-40B4-BE49-F238E27FC236}">
                <a16:creationId xmlns:a16="http://schemas.microsoft.com/office/drawing/2014/main" id="{8A8D78B8-7575-AB48-B17E-C2C7BB6AD11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5D61D-7210-5343-B75A-6E6E5244674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58723" name="Picture 4" descr="1200px-Olympic_stadium,Athens_25.jpeg">
            <a:extLst>
              <a:ext uri="{FF2B5EF4-FFF2-40B4-BE49-F238E27FC236}">
                <a16:creationId xmlns:a16="http://schemas.microsoft.com/office/drawing/2014/main" id="{CB49B09E-D1E5-404F-AC0C-316B10DB4C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1219200"/>
            <a:ext cx="8805862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8724" name="Rectangle 5">
            <a:extLst>
              <a:ext uri="{FF2B5EF4-FFF2-40B4-BE49-F238E27FC236}">
                <a16:creationId xmlns:a16="http://schemas.microsoft.com/office/drawing/2014/main" id="{4BA35836-3D14-1740-B4E4-2DA6AB77BC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578600"/>
            <a:ext cx="868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By Spyrosdrakopoulos - Own work, CC BY-SA 3.0, https://commons.wikimedia.org/w/index.php?curid=16172519</a:t>
            </a:r>
          </a:p>
        </p:txBody>
      </p:sp>
    </p:spTree>
    <p:extLst>
      <p:ext uri="{BB962C8B-B14F-4D97-AF65-F5344CB8AC3E}">
        <p14:creationId xmlns:p14="http://schemas.microsoft.com/office/powerpoint/2010/main" val="2068680687"/>
      </p:ext>
    </p:extLst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Title 1">
            <a:extLst>
              <a:ext uri="{FF2B5EF4-FFF2-40B4-BE49-F238E27FC236}">
                <a16:creationId xmlns:a16="http://schemas.microsoft.com/office/drawing/2014/main" id="{2E62E869-F2BA-9843-A0BB-12CC845B54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City of Arts and Sciences, Valencia</a:t>
            </a:r>
          </a:p>
        </p:txBody>
      </p:sp>
      <p:sp>
        <p:nvSpPr>
          <p:cNvPr id="159746" name="Slide Number Placeholder 3">
            <a:extLst>
              <a:ext uri="{FF2B5EF4-FFF2-40B4-BE49-F238E27FC236}">
                <a16:creationId xmlns:a16="http://schemas.microsoft.com/office/drawing/2014/main" id="{0B3AB9A6-3503-C249-BE4E-D54FC5E857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69A7E29-C4A5-AE42-8230-AF8E2FE46D1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59747" name="Picture 4" descr="1200px-ValenciaHemisphere2corr.jpg">
            <a:extLst>
              <a:ext uri="{FF2B5EF4-FFF2-40B4-BE49-F238E27FC236}">
                <a16:creationId xmlns:a16="http://schemas.microsoft.com/office/drawing/2014/main" id="{A4338FB6-F986-6542-9745-44A2AC14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57263"/>
            <a:ext cx="8763000" cy="546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9748" name="Rectangle 5">
            <a:extLst>
              <a:ext uri="{FF2B5EF4-FFF2-40B4-BE49-F238E27FC236}">
                <a16:creationId xmlns:a16="http://schemas.microsoft.com/office/drawing/2014/main" id="{37B62D70-7FF7-E141-B9C5-EB9820D4B1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535738"/>
            <a:ext cx="7543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CC BY-SA 3.0, https://commons.wikimedia.org/w/index.php?curid=172107</a:t>
            </a:r>
          </a:p>
        </p:txBody>
      </p:sp>
    </p:spTree>
    <p:extLst>
      <p:ext uri="{BB962C8B-B14F-4D97-AF65-F5344CB8AC3E}">
        <p14:creationId xmlns:p14="http://schemas.microsoft.com/office/powerpoint/2010/main" val="2361284240"/>
      </p:ext>
    </p:extLst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Title 1">
            <a:extLst>
              <a:ext uri="{FF2B5EF4-FFF2-40B4-BE49-F238E27FC236}">
                <a16:creationId xmlns:a16="http://schemas.microsoft.com/office/drawing/2014/main" id="{B1A4C3A8-187D-D34F-B07B-73079EA960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Florida Polytechnic University (I)</a:t>
            </a:r>
          </a:p>
        </p:txBody>
      </p:sp>
      <p:sp>
        <p:nvSpPr>
          <p:cNvPr id="160770" name="Slide Number Placeholder 3">
            <a:extLst>
              <a:ext uri="{FF2B5EF4-FFF2-40B4-BE49-F238E27FC236}">
                <a16:creationId xmlns:a16="http://schemas.microsoft.com/office/drawing/2014/main" id="{D37C8874-4AC2-D349-A429-44D5482190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AC223F1-D54A-6342-A7E8-FA2A9E174A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60771" name="Picture 6" descr="Calatrava-FPU.gif">
            <a:extLst>
              <a:ext uri="{FF2B5EF4-FFF2-40B4-BE49-F238E27FC236}">
                <a16:creationId xmlns:a16="http://schemas.microsoft.com/office/drawing/2014/main" id="{AE4CDC25-0A74-7343-BDC6-86B64EBCF1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933450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0772" name="Rectangle 7">
            <a:extLst>
              <a:ext uri="{FF2B5EF4-FFF2-40B4-BE49-F238E27FC236}">
                <a16:creationId xmlns:a16="http://schemas.microsoft.com/office/drawing/2014/main" id="{0F32C4B3-4761-9440-B855-A09F78EC3A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657975"/>
            <a:ext cx="88392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http://www.architectmagazine.com/design/buildings/florida-polytechnic-university-designed-by-santiago-calatrava_o</a:t>
            </a:r>
          </a:p>
        </p:txBody>
      </p:sp>
    </p:spTree>
    <p:extLst>
      <p:ext uri="{BB962C8B-B14F-4D97-AF65-F5344CB8AC3E}">
        <p14:creationId xmlns:p14="http://schemas.microsoft.com/office/powerpoint/2010/main" val="1928761311"/>
      </p:ext>
    </p:extLst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Title 1">
            <a:extLst>
              <a:ext uri="{FF2B5EF4-FFF2-40B4-BE49-F238E27FC236}">
                <a16:creationId xmlns:a16="http://schemas.microsoft.com/office/drawing/2014/main" id="{9DBB478A-CED9-7B47-AA4B-E0E757DE1E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Oculus, New York City</a:t>
            </a:r>
          </a:p>
        </p:txBody>
      </p:sp>
      <p:sp>
        <p:nvSpPr>
          <p:cNvPr id="161794" name="Slide Number Placeholder 3">
            <a:extLst>
              <a:ext uri="{FF2B5EF4-FFF2-40B4-BE49-F238E27FC236}">
                <a16:creationId xmlns:a16="http://schemas.microsoft.com/office/drawing/2014/main" id="{2732BA7C-DAE9-854F-B72D-0342407F79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FFADCF-BBF9-EA4C-92C6-E55ADEB7DDE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61795" name="Picture 4" descr="santiago-calatrava-oculus-world-trade-center-transportation-hub-hufton-crow_dezeen_10.jpg">
            <a:extLst>
              <a:ext uri="{FF2B5EF4-FFF2-40B4-BE49-F238E27FC236}">
                <a16:creationId xmlns:a16="http://schemas.microsoft.com/office/drawing/2014/main" id="{BD0EE94A-CA0E-E54C-94C6-839899A098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952500"/>
            <a:ext cx="6705600" cy="574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1796" name="Rectangle 5">
            <a:extLst>
              <a:ext uri="{FF2B5EF4-FFF2-40B4-BE49-F238E27FC236}">
                <a16:creationId xmlns:a16="http://schemas.microsoft.com/office/drawing/2014/main" id="{0B5571A6-3D01-2645-AF18-0185CC0E89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630988"/>
            <a:ext cx="9829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https://www.dezeen.com/2016/08/29/santiago-calatrava-oculus-world-trade-center-transportation-hub-new-york-photographs-hufton-crow/</a:t>
            </a:r>
          </a:p>
        </p:txBody>
      </p:sp>
    </p:spTree>
    <p:extLst>
      <p:ext uri="{BB962C8B-B14F-4D97-AF65-F5344CB8AC3E}">
        <p14:creationId xmlns:p14="http://schemas.microsoft.com/office/powerpoint/2010/main" val="93215952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Title 1">
            <a:extLst>
              <a:ext uri="{FF2B5EF4-FFF2-40B4-BE49-F238E27FC236}">
                <a16:creationId xmlns:a16="http://schemas.microsoft.com/office/drawing/2014/main" id="{2E48B20E-E8AF-0C45-90CA-AAF3506668B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Why Do We Have Computers?</a:t>
            </a:r>
          </a:p>
        </p:txBody>
      </p:sp>
      <p:sp>
        <p:nvSpPr>
          <p:cNvPr id="185346" name="Subtitle 2">
            <a:extLst>
              <a:ext uri="{FF2B5EF4-FFF2-40B4-BE49-F238E27FC236}">
                <a16:creationId xmlns:a16="http://schemas.microsoft.com/office/drawing/2014/main" id="{2DC688C6-D718-3040-AD2E-6E6794F3A27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5347" name="Slide Number Placeholder 3">
            <a:extLst>
              <a:ext uri="{FF2B5EF4-FFF2-40B4-BE49-F238E27FC236}">
                <a16:creationId xmlns:a16="http://schemas.microsoft.com/office/drawing/2014/main" id="{B1EC75D9-B119-5143-9D66-833A04F70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28C3A49-940E-FE42-BF26-79F9CB69406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534556"/>
      </p:ext>
    </p:extLst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Title 6">
            <a:extLst>
              <a:ext uri="{FF2B5EF4-FFF2-40B4-BE49-F238E27FC236}">
                <a16:creationId xmlns:a16="http://schemas.microsoft.com/office/drawing/2014/main" id="{16766DEC-93FD-D047-A010-EC67772AC7E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09600" y="1600200"/>
            <a:ext cx="8153400" cy="2133600"/>
          </a:xfrm>
        </p:spPr>
        <p:txBody>
          <a:bodyPr/>
          <a:lstStyle/>
          <a:p>
            <a:pPr algn="ctr"/>
            <a:r>
              <a:rPr lang="en-US" altLang="en-US" sz="4200">
                <a:ea typeface="ＭＳ Ｐゴシック" panose="020B0600070205080204" pitchFamily="34" charset="-128"/>
              </a:rPr>
              <a:t>What do All Those Have in Common with Bahnhof Stadelhofen?</a:t>
            </a:r>
          </a:p>
        </p:txBody>
      </p:sp>
      <p:sp>
        <p:nvSpPr>
          <p:cNvPr id="162818" name="Slide Number Placeholder 3">
            <a:extLst>
              <a:ext uri="{FF2B5EF4-FFF2-40B4-BE49-F238E27FC236}">
                <a16:creationId xmlns:a16="http://schemas.microsoft.com/office/drawing/2014/main" id="{0B420B78-DC75-7145-9243-825B8C95E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BAE5467-E31E-354F-937E-E45F252E2B8C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884436"/>
      </p:ext>
    </p:extLst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Title 1">
            <a:extLst>
              <a:ext uri="{FF2B5EF4-FFF2-40B4-BE49-F238E27FC236}">
                <a16:creationId xmlns:a16="http://schemas.microsoft.com/office/drawing/2014/main" id="{019F98C5-7CF8-A44C-A2CC-450E42851B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800">
                <a:ea typeface="ＭＳ Ｐゴシック" panose="020B0600070205080204" pitchFamily="34" charset="-128"/>
              </a:rPr>
              <a:t>Answer: All Designed by a Famous Architect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AD1A01-F76D-9D45-967F-29BA994606E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ETH Alumnus, PhD Civil Engineering</a:t>
            </a:r>
          </a:p>
          <a:p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“The train station has several of the features that became signatures of his work; straight lines and right angles are rare.“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63843" name="Slide Number Placeholder 3">
            <a:extLst>
              <a:ext uri="{FF2B5EF4-FFF2-40B4-BE49-F238E27FC236}">
                <a16:creationId xmlns:a16="http://schemas.microsoft.com/office/drawing/2014/main" id="{12ABDB85-E0AA-EF4A-8FAB-B77BF64A9D6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D2C904-71A1-854F-AD9F-EE0F4FD867F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5" descr="651px-Calatrava_IMG_2489.jpg">
            <a:extLst>
              <a:ext uri="{FF2B5EF4-FFF2-40B4-BE49-F238E27FC236}">
                <a16:creationId xmlns:a16="http://schemas.microsoft.com/office/drawing/2014/main" id="{68FFBF98-5740-5543-884F-1AEAFAD9D9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790825"/>
            <a:ext cx="2743200" cy="378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DD187C6-9840-1842-A43C-99D69F4F95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553200"/>
            <a:ext cx="8915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By 準建築人手札網站 Forgemind ArchiMedia - Flickr: IMG_2489.JPG, CC BY 2.0,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/>
              </a:rPr>
              <a:t>https://commons.wikimedia.org/w/index.php?curid=31493356</a:t>
            </a:r>
            <a:r>
              <a:rPr kumimoji="0" lang="en-US" alt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 https://en.wikipedia.org/wiki/Santiago_Calatrava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9C2948F-AC85-EA49-8E34-7F2B89929F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048000"/>
            <a:ext cx="5384800" cy="29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13967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Title 1">
            <a:extLst>
              <a:ext uri="{FF2B5EF4-FFF2-40B4-BE49-F238E27FC236}">
                <a16:creationId xmlns:a16="http://schemas.microsoft.com/office/drawing/2014/main" id="{2562B9CC-4070-C54E-8D7A-09CFD30A54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Your First Comp. Architecture Assignment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BD6316-F2A5-1247-98F3-C22C584B73A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" y="996950"/>
            <a:ext cx="90678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Go and find the closest Calatrava building to this classroom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For the ones who like a challenge, find the furthest building that was designed by Calatrava to his classroom 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 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Appreciate the beauty &amp; out-of-the-box and creative thinking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Think about tradeoffs in the design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Strengths, weaknesses, goals of design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Derive principles on your own for good design and innovation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Due date: </a:t>
            </a:r>
            <a:r>
              <a:rPr lang="en-US" altLang="en-US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Any time during this course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Later during the course is better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Apply what you have learned in this course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Think out-of-the-box</a:t>
            </a:r>
          </a:p>
          <a:p>
            <a:pPr lvl="1"/>
            <a:endParaRPr lang="en-US" altLang="en-US" b="1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64867" name="Slide Number Placeholder 3">
            <a:extLst>
              <a:ext uri="{FF2B5EF4-FFF2-40B4-BE49-F238E27FC236}">
                <a16:creationId xmlns:a16="http://schemas.microsoft.com/office/drawing/2014/main" id="{22E3821B-4C59-C741-BB4B-28083E44904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E576FB-C5AE-EE4D-832C-7D74D567021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6746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Title 1">
            <a:extLst>
              <a:ext uri="{FF2B5EF4-FFF2-40B4-BE49-F238E27FC236}">
                <a16:creationId xmlns:a16="http://schemas.microsoft.com/office/drawing/2014/main" id="{0A5890B6-0168-0844-9043-1371CA8B62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But First, Today’s First Assignment</a:t>
            </a:r>
          </a:p>
        </p:txBody>
      </p:sp>
      <p:sp>
        <p:nvSpPr>
          <p:cNvPr id="165890" name="Content Placeholder 2">
            <a:extLst>
              <a:ext uri="{FF2B5EF4-FFF2-40B4-BE49-F238E27FC236}">
                <a16:creationId xmlns:a16="http://schemas.microsoft.com/office/drawing/2014/main" id="{9E791359-39C1-D54B-8C34-27E2CB78E2F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5891" name="Slide Number Placeholder 3">
            <a:extLst>
              <a:ext uri="{FF2B5EF4-FFF2-40B4-BE49-F238E27FC236}">
                <a16:creationId xmlns:a16="http://schemas.microsoft.com/office/drawing/2014/main" id="{34745475-DF83-C94F-A284-7DDF0278EAF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3881B3F-4112-CC4A-813E-02BBF065F8B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547215"/>
      </p:ext>
    </p:extLst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Title 6">
            <a:extLst>
              <a:ext uri="{FF2B5EF4-FFF2-40B4-BE49-F238E27FC236}">
                <a16:creationId xmlns:a16="http://schemas.microsoft.com/office/drawing/2014/main" id="{8C572134-D9F2-A740-89EF-56F7066B1A5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33400" y="1524000"/>
            <a:ext cx="8153400" cy="2133600"/>
          </a:xfrm>
        </p:spPr>
        <p:txBody>
          <a:bodyPr/>
          <a:lstStyle/>
          <a:p>
            <a:pPr algn="ctr"/>
            <a:r>
              <a:rPr lang="en-US" altLang="en-US" sz="4200">
                <a:ea typeface="ＭＳ Ｐゴシック" panose="020B0600070205080204" pitchFamily="34" charset="-128"/>
              </a:rPr>
              <a:t>Find The Differences of </a:t>
            </a:r>
            <a:br>
              <a:rPr lang="en-US" altLang="en-US" sz="4200">
                <a:ea typeface="ＭＳ Ｐゴシック" panose="020B0600070205080204" pitchFamily="34" charset="-128"/>
              </a:rPr>
            </a:br>
            <a:r>
              <a:rPr lang="en-US" altLang="en-US" sz="4200">
                <a:ea typeface="ＭＳ Ｐゴシック" panose="020B0600070205080204" pitchFamily="34" charset="-128"/>
              </a:rPr>
              <a:t>This and That</a:t>
            </a:r>
          </a:p>
        </p:txBody>
      </p:sp>
      <p:sp>
        <p:nvSpPr>
          <p:cNvPr id="166914" name="Slide Number Placeholder 3">
            <a:extLst>
              <a:ext uri="{FF2B5EF4-FFF2-40B4-BE49-F238E27FC236}">
                <a16:creationId xmlns:a16="http://schemas.microsoft.com/office/drawing/2014/main" id="{874391BB-66C5-AB4E-9C07-FD9FCF894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731A8A-EA69-2242-8312-680A1F19365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270186"/>
      </p:ext>
    </p:extLst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Title 1">
            <a:extLst>
              <a:ext uri="{FF2B5EF4-FFF2-40B4-BE49-F238E27FC236}">
                <a16:creationId xmlns:a16="http://schemas.microsoft.com/office/drawing/2014/main" id="{3E48A267-0C8D-504A-8FDA-45CEEA945C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This</a:t>
            </a:r>
          </a:p>
        </p:txBody>
      </p:sp>
      <p:sp>
        <p:nvSpPr>
          <p:cNvPr id="167938" name="Slide Number Placeholder 3">
            <a:extLst>
              <a:ext uri="{FF2B5EF4-FFF2-40B4-BE49-F238E27FC236}">
                <a16:creationId xmlns:a16="http://schemas.microsoft.com/office/drawing/2014/main" id="{845748C8-25D1-9A41-A820-62000C0672D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A8F9E6-AE1B-0C4A-BAE6-E4946DB5CAE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67939" name="Content Placeholder 4" descr="1200px-Zürich_Stadelhofen_in_2006.jpg">
            <a:extLst>
              <a:ext uri="{FF2B5EF4-FFF2-40B4-BE49-F238E27FC236}">
                <a16:creationId xmlns:a16="http://schemas.microsoft.com/office/drawing/2014/main" id="{D73B53CF-C7A4-974C-B33B-FA8DBF3EC0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2" b="4472"/>
          <a:stretch>
            <a:fillRect/>
          </a:stretch>
        </p:blipFill>
        <p:spPr bwMode="auto">
          <a:xfrm>
            <a:off x="228600" y="1066800"/>
            <a:ext cx="8610600" cy="519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7940" name="Rectangle 8">
            <a:extLst>
              <a:ext uri="{FF2B5EF4-FFF2-40B4-BE49-F238E27FC236}">
                <a16:creationId xmlns:a16="http://schemas.microsoft.com/office/drawing/2014/main" id="{8C1222AB-C7D9-8640-AFCF-E5C1138742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6535738"/>
            <a:ext cx="8305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By Toni_V from Zurich, Switzerland - Stadelhofen2, CC BY-SA 2.0, https://commons.wikimedia.org/w/index.php?curid=4087256</a:t>
            </a:r>
          </a:p>
        </p:txBody>
      </p:sp>
    </p:spTree>
    <p:extLst>
      <p:ext uri="{BB962C8B-B14F-4D97-AF65-F5344CB8AC3E}">
        <p14:creationId xmlns:p14="http://schemas.microsoft.com/office/powerpoint/2010/main" val="4019197821"/>
      </p:ext>
    </p:extLst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Title 1">
            <a:extLst>
              <a:ext uri="{FF2B5EF4-FFF2-40B4-BE49-F238E27FC236}">
                <a16:creationId xmlns:a16="http://schemas.microsoft.com/office/drawing/2014/main" id="{E6703A22-3765-8743-8FEB-CA8631ACFA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That</a:t>
            </a:r>
          </a:p>
        </p:txBody>
      </p:sp>
      <p:sp>
        <p:nvSpPr>
          <p:cNvPr id="168962" name="Slide Number Placeholder 3">
            <a:extLst>
              <a:ext uri="{FF2B5EF4-FFF2-40B4-BE49-F238E27FC236}">
                <a16:creationId xmlns:a16="http://schemas.microsoft.com/office/drawing/2014/main" id="{8B211967-BC45-784C-8E1F-829928E210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CDC22FD-8864-5240-AF17-E89C445D828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68963" name="Picture 7" descr="train_station_by_cookiemagik-d3feg74.jpg">
            <a:extLst>
              <a:ext uri="{FF2B5EF4-FFF2-40B4-BE49-F238E27FC236}">
                <a16:creationId xmlns:a16="http://schemas.microsoft.com/office/drawing/2014/main" id="{A535A7CD-138F-9947-AE6D-E07057E348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0600"/>
            <a:ext cx="9144000" cy="548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8964" name="TextBox 2">
            <a:extLst>
              <a:ext uri="{FF2B5EF4-FFF2-40B4-BE49-F238E27FC236}">
                <a16:creationId xmlns:a16="http://schemas.microsoft.com/office/drawing/2014/main" id="{E1B22FDD-4859-484A-BDCD-DBC10839D5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53200"/>
            <a:ext cx="5791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</a:t>
            </a: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/>
              </a:rPr>
              <a:t>http://cookiemagik.deviantart.com/art/Train-station-207266944</a:t>
            </a: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- Göttingen, DE</a:t>
            </a:r>
          </a:p>
        </p:txBody>
      </p:sp>
    </p:spTree>
    <p:extLst>
      <p:ext uri="{BB962C8B-B14F-4D97-AF65-F5344CB8AC3E}">
        <p14:creationId xmlns:p14="http://schemas.microsoft.com/office/powerpoint/2010/main" val="172023484"/>
      </p:ext>
    </p:extLst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Title 1">
            <a:extLst>
              <a:ext uri="{FF2B5EF4-FFF2-40B4-BE49-F238E27FC236}">
                <a16:creationId xmlns:a16="http://schemas.microsoft.com/office/drawing/2014/main" id="{433F2065-EF01-F64A-A364-1A38F780E3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Many Tradeoffs Between Two Designs</a:t>
            </a:r>
          </a:p>
        </p:txBody>
      </p:sp>
      <p:sp>
        <p:nvSpPr>
          <p:cNvPr id="169986" name="Content Placeholder 2">
            <a:extLst>
              <a:ext uri="{FF2B5EF4-FFF2-40B4-BE49-F238E27FC236}">
                <a16:creationId xmlns:a16="http://schemas.microsoft.com/office/drawing/2014/main" id="{4FF52B25-6A87-E342-869C-67131DD264A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You can list them after you complete the first assignment…</a:t>
            </a:r>
          </a:p>
        </p:txBody>
      </p:sp>
      <p:sp>
        <p:nvSpPr>
          <p:cNvPr id="169987" name="Slide Number Placeholder 3">
            <a:extLst>
              <a:ext uri="{FF2B5EF4-FFF2-40B4-BE49-F238E27FC236}">
                <a16:creationId xmlns:a16="http://schemas.microsoft.com/office/drawing/2014/main" id="{F035B5E6-AA83-2744-9CF1-8B29FC9B39D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2F4F99-2C2E-C44C-B743-1238509BB75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154889"/>
      </p:ext>
    </p:extLst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Title 1">
            <a:extLst>
              <a:ext uri="{FF2B5EF4-FFF2-40B4-BE49-F238E27FC236}">
                <a16:creationId xmlns:a16="http://schemas.microsoft.com/office/drawing/2014/main" id="{0D746DCB-951F-3345-B64C-188550106F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Aside: Evaluation Criteria for the Designs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397CB6-96D1-F843-AD28-45934D7C14A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0170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Functionality (Does it meet the specification?)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Reliability 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Space requirement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Cost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Expandability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Comfort level of users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Happiness level of users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Aesthetics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Security</a:t>
            </a:r>
          </a:p>
          <a:p>
            <a:r>
              <a:rPr lang="is-IS" altLang="en-US">
                <a:ea typeface="ＭＳ Ｐゴシック" panose="020B0600070205080204" pitchFamily="34" charset="-128"/>
              </a:rPr>
              <a:t>…</a:t>
            </a:r>
          </a:p>
          <a:p>
            <a:endParaRPr lang="is-IS" altLang="en-US">
              <a:ea typeface="ＭＳ Ｐゴシック" panose="020B0600070205080204" pitchFamily="34" charset="-128"/>
            </a:endParaRPr>
          </a:p>
          <a:p>
            <a:r>
              <a:rPr lang="is-IS" altLang="en-US">
                <a:ea typeface="ＭＳ Ｐゴシック" panose="020B0600070205080204" pitchFamily="34" charset="-128"/>
              </a:rPr>
              <a:t>How to evaluate goodness of design is always a critical question </a:t>
            </a:r>
            <a:r>
              <a:rPr lang="is-IS" altLang="en-US">
                <a:ea typeface="ＭＳ Ｐゴシック" panose="020B0600070205080204" pitchFamily="34" charset="-128"/>
                <a:sym typeface="Wingdings" pitchFamily="2" charset="2"/>
              </a:rPr>
              <a:t> “Performance“ evaluation and metrics</a:t>
            </a:r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1011" name="Slide Number Placeholder 3">
            <a:extLst>
              <a:ext uri="{FF2B5EF4-FFF2-40B4-BE49-F238E27FC236}">
                <a16:creationId xmlns:a16="http://schemas.microsoft.com/office/drawing/2014/main" id="{7C734141-6A6D-AC48-8DF9-9773E61E18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19C40A6-F512-2747-8F3A-8CB4411C9DE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53126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Title 1">
            <a:extLst>
              <a:ext uri="{FF2B5EF4-FFF2-40B4-BE49-F238E27FC236}">
                <a16:creationId xmlns:a16="http://schemas.microsoft.com/office/drawing/2014/main" id="{7E834D2B-C45A-3844-A668-14EBB3B489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Key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A269B-85AF-A344-89DC-60745FB5B70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How was Calavatra able to design especially his key buildings?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Can have many guesses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(Ultra) hard work, perseverance, dedication (over decades)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Experience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Creativity, Out-of-the-box thinking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A good understanding of past designs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Good judgment and intuition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Strong skill combination (math, architecture, art, engineering, …) 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Funding ($$$$), luck, initiative, entrepreneurialism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Strong understanding of and commitment to fundamentals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Principled design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…</a:t>
            </a:r>
          </a:p>
          <a:p>
            <a:pPr lvl="1"/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(You will be exposed to and hopefully develop/enhance many of these skills in this course)</a:t>
            </a:r>
          </a:p>
        </p:txBody>
      </p:sp>
      <p:sp>
        <p:nvSpPr>
          <p:cNvPr id="172035" name="Slide Number Placeholder 3">
            <a:extLst>
              <a:ext uri="{FF2B5EF4-FFF2-40B4-BE49-F238E27FC236}">
                <a16:creationId xmlns:a16="http://schemas.microsoft.com/office/drawing/2014/main" id="{42F60A05-DCFA-4F46-B4C8-31217E252D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1095FE-2CC9-2045-8D58-D54740A7C3E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8C0DB36-B6DA-2A4A-9420-0AED9EE240B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547813" y="3848100"/>
            <a:ext cx="381000" cy="21336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11C5658-9947-834B-B66E-FCE39B12F392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914775" y="1095375"/>
            <a:ext cx="381000" cy="687705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09665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1" name="Title 1">
            <a:extLst>
              <a:ext uri="{FF2B5EF4-FFF2-40B4-BE49-F238E27FC236}">
                <a16:creationId xmlns:a16="http://schemas.microsoft.com/office/drawing/2014/main" id="{2B4EFFDD-BDCF-434C-84FA-4C1AA1B881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Why Do We Do Computing?</a:t>
            </a:r>
          </a:p>
        </p:txBody>
      </p:sp>
      <p:sp>
        <p:nvSpPr>
          <p:cNvPr id="271362" name="Subtitle 2">
            <a:extLst>
              <a:ext uri="{FF2B5EF4-FFF2-40B4-BE49-F238E27FC236}">
                <a16:creationId xmlns:a16="http://schemas.microsoft.com/office/drawing/2014/main" id="{958ABE54-BF1F-BD4E-A7BD-98AE67A77AD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71363" name="Slide Number Placeholder 3">
            <a:extLst>
              <a:ext uri="{FF2B5EF4-FFF2-40B4-BE49-F238E27FC236}">
                <a16:creationId xmlns:a16="http://schemas.microsoft.com/office/drawing/2014/main" id="{34FCE338-BDD2-654F-9C97-C10F47732A5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EC12DF-F101-7D4D-A3FB-B122CD667D5D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087305"/>
      </p:ext>
    </p:extLst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Title 1">
            <a:extLst>
              <a:ext uri="{FF2B5EF4-FFF2-40B4-BE49-F238E27FC236}">
                <a16:creationId xmlns:a16="http://schemas.microsoft.com/office/drawing/2014/main" id="{76258B08-51A0-8141-8177-ADF23A6BE7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Principled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640542-B517-A849-97A4-304F80150D4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“To me, there are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two overriding principles </a:t>
            </a:r>
            <a:r>
              <a:rPr lang="en-US" altLang="en-US">
                <a:ea typeface="ＭＳ Ｐゴシック" panose="020B0600070205080204" pitchFamily="34" charset="-128"/>
              </a:rPr>
              <a:t>to be found in nature which are most appropriate for building: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one is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optimal use of material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the other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the capacity of organisms to change shape, to grow, and to move</a:t>
            </a:r>
            <a:r>
              <a:rPr lang="en-US" altLang="en-US">
                <a:ea typeface="ＭＳ Ｐゴシック" panose="020B0600070205080204" pitchFamily="34" charset="-128"/>
              </a:rPr>
              <a:t>.”</a:t>
            </a:r>
          </a:p>
          <a:p>
            <a:pPr lvl="1"/>
            <a:r>
              <a:rPr lang="en-US" altLang="en-US" i="1">
                <a:ea typeface="ＭＳ Ｐゴシック" panose="020B0600070205080204" pitchFamily="34" charset="-128"/>
              </a:rPr>
              <a:t>Santiago Calatrava</a:t>
            </a:r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ea typeface="ＭＳ Ｐゴシック" panose="020B0600070205080204" pitchFamily="34" charset="-128"/>
              </a:rPr>
              <a:t>Calatrava's constructions are inspired by natural forms like plants, bird wings, and the human body.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  <a:endParaRPr lang="en-US" altLang="ja-JP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3059" name="Slide Number Placeholder 3">
            <a:extLst>
              <a:ext uri="{FF2B5EF4-FFF2-40B4-BE49-F238E27FC236}">
                <a16:creationId xmlns:a16="http://schemas.microsoft.com/office/drawing/2014/main" id="{8C24139A-10B4-9A4F-85D9-C12281120E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E8DA495-EAE5-B34F-8E28-5D4FC147435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73060" name="TextBox 4">
            <a:extLst>
              <a:ext uri="{FF2B5EF4-FFF2-40B4-BE49-F238E27FC236}">
                <a16:creationId xmlns:a16="http://schemas.microsoft.com/office/drawing/2014/main" id="{D13B57EB-D34D-5743-97AC-BBC2A8C1AC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775" y="6507163"/>
            <a:ext cx="43910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http://www.arcspace.com/exhibitions/unsorted/santiago-calatrava/</a:t>
            </a:r>
          </a:p>
        </p:txBody>
      </p:sp>
    </p:spTree>
    <p:extLst>
      <p:ext uri="{BB962C8B-B14F-4D97-AF65-F5344CB8AC3E}">
        <p14:creationId xmlns:p14="http://schemas.microsoft.com/office/powerpoint/2010/main" val="16492163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Title 1">
            <a:extLst>
              <a:ext uri="{FF2B5EF4-FFF2-40B4-BE49-F238E27FC236}">
                <a16:creationId xmlns:a16="http://schemas.microsoft.com/office/drawing/2014/main" id="{8C85A7B2-B53F-9240-B4B7-E354773F3B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Gare do Oriente, Lisbon, Revisited</a:t>
            </a:r>
          </a:p>
        </p:txBody>
      </p:sp>
      <p:pic>
        <p:nvPicPr>
          <p:cNvPr id="174082" name="Content Placeholder 4" descr="1200px-OrienteMGT.jpg">
            <a:extLst>
              <a:ext uri="{FF2B5EF4-FFF2-40B4-BE49-F238E27FC236}">
                <a16:creationId xmlns:a16="http://schemas.microsoft.com/office/drawing/2014/main" id="{5F20AF30-85D5-2F47-AF1A-9A0C12A734F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2" r="22372"/>
          <a:stretch>
            <a:fillRect/>
          </a:stretch>
        </p:blipFill>
        <p:spPr>
          <a:xfrm>
            <a:off x="228600" y="1054100"/>
            <a:ext cx="8610600" cy="5194300"/>
          </a:xfrm>
        </p:spPr>
      </p:pic>
      <p:sp>
        <p:nvSpPr>
          <p:cNvPr id="174083" name="Slide Number Placeholder 3">
            <a:extLst>
              <a:ext uri="{FF2B5EF4-FFF2-40B4-BE49-F238E27FC236}">
                <a16:creationId xmlns:a16="http://schemas.microsoft.com/office/drawing/2014/main" id="{2361991A-315E-444C-B9BA-15A93E3DCC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7211C2-DF16-A149-AD4B-54316B0BB40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74084" name="Rectangle 5">
            <a:extLst>
              <a:ext uri="{FF2B5EF4-FFF2-40B4-BE49-F238E27FC236}">
                <a16:creationId xmlns:a16="http://schemas.microsoft.com/office/drawing/2014/main" id="{7B611F04-62D8-C747-B3B0-9413899FFC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477000"/>
            <a:ext cx="7772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By Martín Gómez Tagle - Lisbon, Portugal, CC BY-SA 3.0, https://commons.wikimedia.org/w/index.php?curid=13764903</a:t>
            </a:r>
          </a:p>
        </p:txBody>
      </p:sp>
      <p:pic>
        <p:nvPicPr>
          <p:cNvPr id="3" name="Picture 2" descr="photo-1.jpg">
            <a:extLst>
              <a:ext uri="{FF2B5EF4-FFF2-40B4-BE49-F238E27FC236}">
                <a16:creationId xmlns:a16="http://schemas.microsoft.com/office/drawing/2014/main" id="{DF21A1BE-D2C2-754A-8235-D46B06BC17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200400"/>
            <a:ext cx="4343400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086" name="TextBox 6">
            <a:extLst>
              <a:ext uri="{FF2B5EF4-FFF2-40B4-BE49-F238E27FC236}">
                <a16:creationId xmlns:a16="http://schemas.microsoft.com/office/drawing/2014/main" id="{CEDEA8D8-DAA7-AE42-869A-3F07829776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0" y="6659563"/>
            <a:ext cx="43910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http://www.arcspace.com/exhibitions/unsorted/santiago-calatrava/</a:t>
            </a:r>
          </a:p>
        </p:txBody>
      </p:sp>
    </p:spTree>
    <p:extLst>
      <p:ext uri="{BB962C8B-B14F-4D97-AF65-F5344CB8AC3E}">
        <p14:creationId xmlns:p14="http://schemas.microsoft.com/office/powerpoint/2010/main" val="26405413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Title 1">
            <a:extLst>
              <a:ext uri="{FF2B5EF4-FFF2-40B4-BE49-F238E27FC236}">
                <a16:creationId xmlns:a16="http://schemas.microsoft.com/office/drawing/2014/main" id="{50D93733-21D9-654F-AE8F-6C289AB084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Principled Design</a:t>
            </a:r>
          </a:p>
        </p:txBody>
      </p:sp>
      <p:sp>
        <p:nvSpPr>
          <p:cNvPr id="175106" name="Slide Number Placeholder 3">
            <a:extLst>
              <a:ext uri="{FF2B5EF4-FFF2-40B4-BE49-F238E27FC236}">
                <a16:creationId xmlns:a16="http://schemas.microsoft.com/office/drawing/2014/main" id="{6CBF7FEA-9583-E342-9462-B3E129EA44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8096091-0315-424A-BB00-FFE01DA2A87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75107" name="Picture 4">
            <a:extLst>
              <a:ext uri="{FF2B5EF4-FFF2-40B4-BE49-F238E27FC236}">
                <a16:creationId xmlns:a16="http://schemas.microsoft.com/office/drawing/2014/main" id="{E1FE3E89-ED16-7743-BF2C-3791F045B9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914400"/>
            <a:ext cx="6350000" cy="411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F480B57-3DC1-8444-8EC0-85B4FF0696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14938"/>
            <a:ext cx="9144000" cy="12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EF65ADC-3C65-1F48-81C1-9B108BB6A060}"/>
              </a:ext>
            </a:extLst>
          </p:cNvPr>
          <p:cNvSpPr/>
          <p:nvPr/>
        </p:nvSpPr>
        <p:spPr>
          <a:xfrm>
            <a:off x="1447800" y="2141538"/>
            <a:ext cx="6248400" cy="830262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68520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Title 1">
            <a:extLst>
              <a:ext uri="{FF2B5EF4-FFF2-40B4-BE49-F238E27FC236}">
                <a16:creationId xmlns:a16="http://schemas.microsoft.com/office/drawing/2014/main" id="{EFAA04BA-FADC-044C-9546-CA59C01C95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Does This Remind You Of?</a:t>
            </a:r>
          </a:p>
        </p:txBody>
      </p:sp>
      <p:sp>
        <p:nvSpPr>
          <p:cNvPr id="176130" name="Slide Number Placeholder 3">
            <a:extLst>
              <a:ext uri="{FF2B5EF4-FFF2-40B4-BE49-F238E27FC236}">
                <a16:creationId xmlns:a16="http://schemas.microsoft.com/office/drawing/2014/main" id="{8E565BBB-D8D7-4448-BF94-57A1B65E7D5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2730FE-A897-914A-8DA2-D09E0AF5FB2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76131" name="Picture 4" descr="santiago-calatrava-oculus-world-trade-center-transportation-hub-hufton-crow_dezeen_1.jpg">
            <a:extLst>
              <a:ext uri="{FF2B5EF4-FFF2-40B4-BE49-F238E27FC236}">
                <a16:creationId xmlns:a16="http://schemas.microsoft.com/office/drawing/2014/main" id="{75E1F8F4-3B2D-9A46-9378-9CF2CED86A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990600"/>
            <a:ext cx="6553200" cy="543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6132" name="TextBox 5">
            <a:extLst>
              <a:ext uri="{FF2B5EF4-FFF2-40B4-BE49-F238E27FC236}">
                <a16:creationId xmlns:a16="http://schemas.microsoft.com/office/drawing/2014/main" id="{F85C4DDD-302C-A642-9478-A097F37B9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63" y="6551613"/>
            <a:ext cx="84693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https://www.dezeen.com/2016/08/29/santiago-calatrava-oculus-world-trade-center-transportation-hub-new-york-photographs-hufton-crow/</a:t>
            </a:r>
          </a:p>
        </p:txBody>
      </p:sp>
    </p:spTree>
    <p:extLst>
      <p:ext uri="{BB962C8B-B14F-4D97-AF65-F5344CB8AC3E}">
        <p14:creationId xmlns:p14="http://schemas.microsoft.com/office/powerpoint/2010/main" val="3054352165"/>
      </p:ext>
    </p:extLst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Title 1">
            <a:extLst>
              <a:ext uri="{FF2B5EF4-FFF2-40B4-BE49-F238E27FC236}">
                <a16:creationId xmlns:a16="http://schemas.microsoft.com/office/drawing/2014/main" id="{817A8D3B-13CA-B04F-939C-FDDB408E6E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8392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Architect’s Answer</a:t>
            </a:r>
          </a:p>
        </p:txBody>
      </p:sp>
      <p:sp>
        <p:nvSpPr>
          <p:cNvPr id="177154" name="Slide Number Placeholder 3">
            <a:extLst>
              <a:ext uri="{FF2B5EF4-FFF2-40B4-BE49-F238E27FC236}">
                <a16:creationId xmlns:a16="http://schemas.microsoft.com/office/drawing/2014/main" id="{15B2D941-1D31-484F-AAFA-42981343EBA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AC8A31-CCC6-2849-AC0D-C730D165FDD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77155" name="Picture 4">
            <a:extLst>
              <a:ext uri="{FF2B5EF4-FFF2-40B4-BE49-F238E27FC236}">
                <a16:creationId xmlns:a16="http://schemas.microsoft.com/office/drawing/2014/main" id="{4D22249E-74B4-C343-BF51-7FDC3EDA4C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" y="1631950"/>
            <a:ext cx="7493000" cy="359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7156" name="TextBox 5">
            <a:extLst>
              <a:ext uri="{FF2B5EF4-FFF2-40B4-BE49-F238E27FC236}">
                <a16:creationId xmlns:a16="http://schemas.microsoft.com/office/drawing/2014/main" id="{83BF7D6F-D4CA-C647-AC19-BA6DFAE5D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000" y="6527800"/>
            <a:ext cx="6483350" cy="3238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https://en.wikipedia.org/wiki/World_Trade_Center_station_(PATH)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C98C4B5-1A81-8A4E-BE4F-5A1F1311D198}"/>
              </a:ext>
            </a:extLst>
          </p:cNvPr>
          <p:cNvSpPr/>
          <p:nvPr/>
        </p:nvSpPr>
        <p:spPr>
          <a:xfrm>
            <a:off x="914400" y="2217738"/>
            <a:ext cx="6477000" cy="830262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54891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Title 1">
            <a:extLst>
              <a:ext uri="{FF2B5EF4-FFF2-40B4-BE49-F238E27FC236}">
                <a16:creationId xmlns:a16="http://schemas.microsoft.com/office/drawing/2014/main" id="{383ABC31-A022-9B4E-962C-1E2FEDEB55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8392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Strengths and Praise</a:t>
            </a:r>
          </a:p>
        </p:txBody>
      </p:sp>
      <p:sp>
        <p:nvSpPr>
          <p:cNvPr id="178178" name="Slide Number Placeholder 3">
            <a:extLst>
              <a:ext uri="{FF2B5EF4-FFF2-40B4-BE49-F238E27FC236}">
                <a16:creationId xmlns:a16="http://schemas.microsoft.com/office/drawing/2014/main" id="{88EBC742-B826-F440-9933-87E4BC25D3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1A1A82-8274-0443-A8CF-384DCA2DC30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78179" name="Picture 2">
            <a:extLst>
              <a:ext uri="{FF2B5EF4-FFF2-40B4-BE49-F238E27FC236}">
                <a16:creationId xmlns:a16="http://schemas.microsoft.com/office/drawing/2014/main" id="{D151DC88-4361-5343-A998-2E5B805088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984250"/>
            <a:ext cx="5638800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8180" name="TextBox 5">
            <a:extLst>
              <a:ext uri="{FF2B5EF4-FFF2-40B4-BE49-F238E27FC236}">
                <a16:creationId xmlns:a16="http://schemas.microsoft.com/office/drawing/2014/main" id="{D627378F-11F5-6D4C-BC1C-A55FC2FE0A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000" y="6527800"/>
            <a:ext cx="6483350" cy="3238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https://en.wikipedia.org/wiki/World_Trade_Center_station_(PATH)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D2C1658-8056-B64B-A1BA-76EB598F1330}"/>
              </a:ext>
            </a:extLst>
          </p:cNvPr>
          <p:cNvSpPr/>
          <p:nvPr/>
        </p:nvSpPr>
        <p:spPr>
          <a:xfrm>
            <a:off x="2209800" y="5029200"/>
            <a:ext cx="4267200" cy="1289050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32312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Title 1">
            <a:extLst>
              <a:ext uri="{FF2B5EF4-FFF2-40B4-BE49-F238E27FC236}">
                <a16:creationId xmlns:a16="http://schemas.microsoft.com/office/drawing/2014/main" id="{84A453A9-7B50-1E4C-BC55-A5A67D9625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Design Constraints and Criticism </a:t>
            </a:r>
          </a:p>
        </p:txBody>
      </p:sp>
      <p:sp>
        <p:nvSpPr>
          <p:cNvPr id="179202" name="Slide Number Placeholder 3">
            <a:extLst>
              <a:ext uri="{FF2B5EF4-FFF2-40B4-BE49-F238E27FC236}">
                <a16:creationId xmlns:a16="http://schemas.microsoft.com/office/drawing/2014/main" id="{14035161-E86A-7142-A6EE-906907300B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78D87C-F132-2742-84D6-AE0A65B3285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D1BB71-5069-9844-89EC-C55F9F753A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1125"/>
            <a:ext cx="914400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9204" name="TextBox 6">
            <a:extLst>
              <a:ext uri="{FF2B5EF4-FFF2-40B4-BE49-F238E27FC236}">
                <a16:creationId xmlns:a16="http://schemas.microsoft.com/office/drawing/2014/main" id="{243C301E-740A-6643-8D75-532CD5EF50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000" y="6527800"/>
            <a:ext cx="6483350" cy="3238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https://en.wikipedia.org/wiki/World_Trade_Center_station_(PATH)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BEF342-44D5-DC43-A7EE-14DC40F0C337}"/>
              </a:ext>
            </a:extLst>
          </p:cNvPr>
          <p:cNvSpPr/>
          <p:nvPr/>
        </p:nvSpPr>
        <p:spPr>
          <a:xfrm>
            <a:off x="635000" y="2078038"/>
            <a:ext cx="5918200" cy="360362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9804C7C-5A61-0741-B3AE-9C7C74B37FBD}"/>
              </a:ext>
            </a:extLst>
          </p:cNvPr>
          <p:cNvSpPr/>
          <p:nvPr/>
        </p:nvSpPr>
        <p:spPr>
          <a:xfrm>
            <a:off x="4778375" y="2992438"/>
            <a:ext cx="3549650" cy="360362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62632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Title 1">
            <a:extLst>
              <a:ext uri="{FF2B5EF4-FFF2-40B4-BE49-F238E27FC236}">
                <a16:creationId xmlns:a16="http://schemas.microsoft.com/office/drawing/2014/main" id="{D76F28A0-965C-E441-A07D-00255B88F3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0226" name="Slide Number Placeholder 3">
            <a:extLst>
              <a:ext uri="{FF2B5EF4-FFF2-40B4-BE49-F238E27FC236}">
                <a16:creationId xmlns:a16="http://schemas.microsoft.com/office/drawing/2014/main" id="{7D7B71EB-C941-4647-9F48-066E63E1CB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60E0C9-F068-E148-9A02-7CE6BBC0402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80227" name="Picture 4">
            <a:extLst>
              <a:ext uri="{FF2B5EF4-FFF2-40B4-BE49-F238E27FC236}">
                <a16:creationId xmlns:a16="http://schemas.microsoft.com/office/drawing/2014/main" id="{4A3C430B-D660-DD42-8B86-5FC713EB58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3124200"/>
            <a:ext cx="5472112" cy="328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0228" name="Picture 5">
            <a:extLst>
              <a:ext uri="{FF2B5EF4-FFF2-40B4-BE49-F238E27FC236}">
                <a16:creationId xmlns:a16="http://schemas.microsoft.com/office/drawing/2014/main" id="{665EAB0D-4CC3-C944-968F-67D9A17D93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152400"/>
            <a:ext cx="5494338" cy="285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0229" name="TextBox 6">
            <a:extLst>
              <a:ext uri="{FF2B5EF4-FFF2-40B4-BE49-F238E27FC236}">
                <a16:creationId xmlns:a16="http://schemas.microsoft.com/office/drawing/2014/main" id="{3679A03E-7189-E54B-9453-312B28C744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5715000"/>
            <a:ext cx="46545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https://en.wikipedia.org/wiki/Stegosaurus</a:t>
            </a:r>
          </a:p>
        </p:txBody>
      </p:sp>
      <p:sp>
        <p:nvSpPr>
          <p:cNvPr id="180230" name="TextBox 7">
            <a:extLst>
              <a:ext uri="{FF2B5EF4-FFF2-40B4-BE49-F238E27FC236}">
                <a16:creationId xmlns:a16="http://schemas.microsoft.com/office/drawing/2014/main" id="{28785F2D-FECB-3144-9487-8377DF0F76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0" y="6248400"/>
            <a:ext cx="52752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Susannah Maidment et al. &amp; Natural History Museum, London - Maidment SCR, Brassey C, Barrett PM (2015)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The Postcranial Skeleton of an Exceptionally Complete Individual of the Plated Dinosaur Stegosaurus stenops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(Dinosauria: Thyreophora) from the Upper Jurassic Morrison Formation of Wyoming, U.S.A. PLoS ONE 10(10):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e0138352. doi:10.1371/journal.pone.0138352</a:t>
            </a: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</a:br>
            <a:endParaRPr kumimoji="0" lang="en-US" alt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6729085"/>
      </p:ext>
    </p:extLst>
  </p:cSld>
  <p:clrMapOvr>
    <a:masterClrMapping/>
  </p:clrMapOvr>
  <p:transition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Title 1">
            <a:extLst>
              <a:ext uri="{FF2B5EF4-FFF2-40B4-BE49-F238E27FC236}">
                <a16:creationId xmlns:a16="http://schemas.microsoft.com/office/drawing/2014/main" id="{DAC8C937-88A8-DC47-9D21-FE7B579D05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Design Constraints: Noone is Immune </a:t>
            </a:r>
          </a:p>
        </p:txBody>
      </p:sp>
      <p:sp>
        <p:nvSpPr>
          <p:cNvPr id="181250" name="Slide Number Placeholder 3">
            <a:extLst>
              <a:ext uri="{FF2B5EF4-FFF2-40B4-BE49-F238E27FC236}">
                <a16:creationId xmlns:a16="http://schemas.microsoft.com/office/drawing/2014/main" id="{24765702-3FCA-1242-8943-794196C968E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883E177-F079-7243-A4D9-C2E9C85668B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81251" name="Picture 4">
            <a:extLst>
              <a:ext uri="{FF2B5EF4-FFF2-40B4-BE49-F238E27FC236}">
                <a16:creationId xmlns:a16="http://schemas.microsoft.com/office/drawing/2014/main" id="{683B5629-1EAB-DD46-9975-870CECE371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1125"/>
            <a:ext cx="914400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C9CA02-FDA4-BA44-A9FB-AD47FFF0C1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67200"/>
            <a:ext cx="9144000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1253" name="TextBox 6">
            <a:extLst>
              <a:ext uri="{FF2B5EF4-FFF2-40B4-BE49-F238E27FC236}">
                <a16:creationId xmlns:a16="http://schemas.microsoft.com/office/drawing/2014/main" id="{509BC161-0DE2-364D-9C9C-6A366A802F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000" y="6527800"/>
            <a:ext cx="6483350" cy="3238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https://en.wikipedia.org/wiki/World_Trade_Center_station_(PATH)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AAD471C-3636-EB47-8292-F6D0B40C1E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62600"/>
            <a:ext cx="9144000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6D2B037-A796-DD46-9B26-E32D515AEBF1}"/>
              </a:ext>
            </a:extLst>
          </p:cNvPr>
          <p:cNvSpPr/>
          <p:nvPr/>
        </p:nvSpPr>
        <p:spPr>
          <a:xfrm>
            <a:off x="0" y="4214813"/>
            <a:ext cx="9144000" cy="669925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0446506-81A4-F944-A6F4-0967E8CED230}"/>
              </a:ext>
            </a:extLst>
          </p:cNvPr>
          <p:cNvSpPr/>
          <p:nvPr/>
        </p:nvSpPr>
        <p:spPr>
          <a:xfrm>
            <a:off x="0" y="5562600"/>
            <a:ext cx="7754938" cy="331788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48064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Title 6">
            <a:extLst>
              <a:ext uri="{FF2B5EF4-FFF2-40B4-BE49-F238E27FC236}">
                <a16:creationId xmlns:a16="http://schemas.microsoft.com/office/drawing/2014/main" id="{C20E5A7D-9868-4740-AB15-F456B273927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33400" y="1524000"/>
            <a:ext cx="8153400" cy="2133600"/>
          </a:xfrm>
        </p:spPr>
        <p:txBody>
          <a:bodyPr/>
          <a:lstStyle/>
          <a:p>
            <a:pPr algn="ctr"/>
            <a:r>
              <a:rPr lang="en-US" altLang="en-US" sz="4200" dirty="0">
                <a:ea typeface="ＭＳ Ｐゴシック" panose="020B0600070205080204" pitchFamily="34" charset="-128"/>
              </a:rPr>
              <a:t>The Lecture Was Slightly Different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When I Was at CMU</a:t>
            </a:r>
          </a:p>
        </p:txBody>
      </p:sp>
      <p:sp>
        <p:nvSpPr>
          <p:cNvPr id="182274" name="Slide Number Placeholder 3">
            <a:extLst>
              <a:ext uri="{FF2B5EF4-FFF2-40B4-BE49-F238E27FC236}">
                <a16:creationId xmlns:a16="http://schemas.microsoft.com/office/drawing/2014/main" id="{25937601-C65E-434A-A2E5-75E4608C4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7138335-EF9F-5446-9C02-C545DF1B566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55418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2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2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3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2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2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9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99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2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6_Edg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just">
          <a:defRPr sz="400" b="1" dirty="0">
            <a:solidFill>
              <a:schemeClr val="bg2"/>
            </a:solidFill>
            <a:latin typeface="europa"/>
          </a:defRPr>
        </a:defPPr>
      </a:lstStyle>
    </a:sp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4_sesha-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0"/>
      </a:accent1>
      <a:accent2>
        <a:srgbClr val="C00000"/>
      </a:accent2>
      <a:accent3>
        <a:srgbClr val="0061FF"/>
      </a:accent3>
      <a:accent4>
        <a:srgbClr val="3C3C3C"/>
      </a:accent4>
      <a:accent5>
        <a:srgbClr val="00B3B3"/>
      </a:accent5>
      <a:accent6>
        <a:srgbClr val="777777"/>
      </a:accent6>
      <a:hlink>
        <a:srgbClr val="0000FF"/>
      </a:hlink>
      <a:folHlink>
        <a:srgbClr val="800080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32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1">
              <a:lumMod val="75000"/>
              <a:lumOff val="25000"/>
            </a:schemeClr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sz="2800" b="1"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</a:theme>
</file>

<file path=ppt/theme/theme25.xml><?xml version="1.0" encoding="utf-8"?>
<a:theme xmlns:a="http://schemas.openxmlformats.org/drawingml/2006/main" name="9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1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1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9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1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5.xml><?xml version="1.0" encoding="utf-8"?>
<a:theme xmlns:a="http://schemas.openxmlformats.org/drawingml/2006/main" name="8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98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Blue Warm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9634</TotalTime>
  <Words>6177</Words>
  <Application>Microsoft Macintosh PowerPoint</Application>
  <PresentationFormat>On-screen Show (4:3)</PresentationFormat>
  <Paragraphs>1173</Paragraphs>
  <Slides>145</Slides>
  <Notes>19</Notes>
  <HiddenSlides>0</HiddenSlides>
  <MMClips>0</MMClips>
  <ScaleCrop>false</ScaleCrop>
  <HeadingPairs>
    <vt:vector size="8" baseType="variant">
      <vt:variant>
        <vt:lpstr>Fonts Used</vt:lpstr>
      </vt:variant>
      <vt:variant>
        <vt:i4>16</vt:i4>
      </vt:variant>
      <vt:variant>
        <vt:lpstr>Theme</vt:lpstr>
      </vt:variant>
      <vt:variant>
        <vt:i4>30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145</vt:i4>
      </vt:variant>
    </vt:vector>
  </HeadingPairs>
  <TitlesOfParts>
    <vt:vector size="192" baseType="lpstr">
      <vt:lpstr>ＭＳ Ｐゴシック</vt:lpstr>
      <vt:lpstr>Arial</vt:lpstr>
      <vt:lpstr>Arial</vt:lpstr>
      <vt:lpstr>Arial Narrow</vt:lpstr>
      <vt:lpstr>Calibri</vt:lpstr>
      <vt:lpstr>Calibri Light</vt:lpstr>
      <vt:lpstr>Cambria Math</vt:lpstr>
      <vt:lpstr>Courier New</vt:lpstr>
      <vt:lpstr>europa</vt:lpstr>
      <vt:lpstr>Futura Medium</vt:lpstr>
      <vt:lpstr>Garamond</vt:lpstr>
      <vt:lpstr>Gill Sans MT</vt:lpstr>
      <vt:lpstr>medium-content-sans-serif-font</vt:lpstr>
      <vt:lpstr>Proxima Nova</vt:lpstr>
      <vt:lpstr>Tahoma</vt:lpstr>
      <vt:lpstr>Wingdings</vt:lpstr>
      <vt:lpstr>Edge</vt:lpstr>
      <vt:lpstr>2_Edge</vt:lpstr>
      <vt:lpstr>3_Edge</vt:lpstr>
      <vt:lpstr>1_Metropolitan_bullet</vt:lpstr>
      <vt:lpstr>83_Edge</vt:lpstr>
      <vt:lpstr>1_Edge</vt:lpstr>
      <vt:lpstr>5_Edge</vt:lpstr>
      <vt:lpstr>7_Edge</vt:lpstr>
      <vt:lpstr>98_Edge</vt:lpstr>
      <vt:lpstr>10_Edge</vt:lpstr>
      <vt:lpstr>4_Edge</vt:lpstr>
      <vt:lpstr>21_Edge</vt:lpstr>
      <vt:lpstr>20_Edge</vt:lpstr>
      <vt:lpstr>39_Edge</vt:lpstr>
      <vt:lpstr>27_Edge</vt:lpstr>
      <vt:lpstr>22_Edge</vt:lpstr>
      <vt:lpstr>95_Edge</vt:lpstr>
      <vt:lpstr>12_Office Theme</vt:lpstr>
      <vt:lpstr>3_Office Theme</vt:lpstr>
      <vt:lpstr>99_Edge</vt:lpstr>
      <vt:lpstr>24_Edge</vt:lpstr>
      <vt:lpstr>6_Edge</vt:lpstr>
      <vt:lpstr>8_Edge</vt:lpstr>
      <vt:lpstr>4_sesha-theme</vt:lpstr>
      <vt:lpstr>96_Edge</vt:lpstr>
      <vt:lpstr>9_Edge</vt:lpstr>
      <vt:lpstr>11_Edge</vt:lpstr>
      <vt:lpstr>12_Edge</vt:lpstr>
      <vt:lpstr>97_Edge</vt:lpstr>
      <vt:lpstr>13_Edge</vt:lpstr>
      <vt:lpstr>Visio</vt:lpstr>
      <vt:lpstr> Digital Design &amp; Computer Arch.  Lecture 1: Introduction and Basics</vt:lpstr>
      <vt:lpstr>Brief Self Introduction</vt:lpstr>
      <vt:lpstr>Current Research Focus Areas</vt:lpstr>
      <vt:lpstr>Four Key Directions</vt:lpstr>
      <vt:lpstr>What Will We Learn in This Course? </vt:lpstr>
      <vt:lpstr>Answer</vt:lpstr>
      <vt:lpstr>Answer Continued</vt:lpstr>
      <vt:lpstr>Why Do We Have Computers?</vt:lpstr>
      <vt:lpstr>Why Do We Do Computing?</vt:lpstr>
      <vt:lpstr>Answer</vt:lpstr>
      <vt:lpstr>Answer Reworded</vt:lpstr>
      <vt:lpstr>Answer Extended</vt:lpstr>
      <vt:lpstr>How Does a Computer  Solve Problems?</vt:lpstr>
      <vt:lpstr>Answer</vt:lpstr>
      <vt:lpstr>How Do Problems   Get Solved by Electrons?</vt:lpstr>
      <vt:lpstr>The Transformation Hierarchy</vt:lpstr>
      <vt:lpstr>Levels of Transformation</vt:lpstr>
      <vt:lpstr>Computer Architecture</vt:lpstr>
      <vt:lpstr>Different Platforms, Different Goals</vt:lpstr>
      <vt:lpstr>Different Platforms, Different Goals</vt:lpstr>
      <vt:lpstr>Different Platforms, Different Goals</vt:lpstr>
      <vt:lpstr>Different Platforms, Different Goals</vt:lpstr>
      <vt:lpstr>Different Platforms, Different Goals</vt:lpstr>
      <vt:lpstr>Different Platforms, Different Goals</vt:lpstr>
      <vt:lpstr>Different Platforms, Different Goals</vt:lpstr>
      <vt:lpstr>Different Platforms, Different Goals</vt:lpstr>
      <vt:lpstr>Axiom</vt:lpstr>
      <vt:lpstr>Many Interesting Things  Are Happening Today  in Computer Architecture</vt:lpstr>
      <vt:lpstr>Many Interesting Things  Are Happening Today  in Computer Architecture</vt:lpstr>
      <vt:lpstr>Intel Optane Persistent Memory (2019)</vt:lpstr>
      <vt:lpstr>PCM as Main Memory: Idea in 2009</vt:lpstr>
      <vt:lpstr>PCM as Main Memory: Idea in 2009</vt:lpstr>
      <vt:lpstr>Cerebras’s Wafer Scale Engine (2019)</vt:lpstr>
      <vt:lpstr>UPMEM Processing-in-DRAM Engine (2019)</vt:lpstr>
      <vt:lpstr>Specialized Processing in Memory (2015)</vt:lpstr>
      <vt:lpstr>Processing in Memory on Mobile Devices</vt:lpstr>
      <vt:lpstr>TESLA Full Self-Driving Computer (2019)</vt:lpstr>
      <vt:lpstr>Google TPU Generation I (~2016)</vt:lpstr>
      <vt:lpstr>Google TPU Generation II (2017)</vt:lpstr>
      <vt:lpstr>An Example Modern Systolic Array: TPU (II)</vt:lpstr>
      <vt:lpstr>An Example Modern Systolic Array: TPU (III)</vt:lpstr>
      <vt:lpstr>Many (Other) AI/ML Chips</vt:lpstr>
      <vt:lpstr>Many (Other) AI/ML Chips</vt:lpstr>
      <vt:lpstr>Many Interesting Things  Are Happening Today  in Computer Architecture</vt:lpstr>
      <vt:lpstr>Many Interesting Things  Are Happening Today  in Computer Architecture</vt:lpstr>
      <vt:lpstr>Security: RowHammer (2014)</vt:lpstr>
      <vt:lpstr>The Story of RowHammer </vt:lpstr>
      <vt:lpstr>Security: RowHammer (2014)</vt:lpstr>
      <vt:lpstr>Modern DRAM is Prone to Disturbance Errors</vt:lpstr>
      <vt:lpstr>Most DRAM Modules Are Vulnerable</vt:lpstr>
      <vt:lpstr>RowHammer: Five Years Ago…</vt:lpstr>
      <vt:lpstr>RowHammer: Now and Beyond…</vt:lpstr>
      <vt:lpstr>Security: Meltdown and Spectre (2018)</vt:lpstr>
      <vt:lpstr>Meltdown and Spectre</vt:lpstr>
      <vt:lpstr>More on Meltdown/Spectre Vulnerabilities</vt:lpstr>
      <vt:lpstr>Many Interesting Things  Are Happening Today  in Computer Architecture</vt:lpstr>
      <vt:lpstr>Many Interesting Things  Are Happening Today  in Computer Architecture</vt:lpstr>
      <vt:lpstr>New Genome Sequencing Technologies</vt:lpstr>
      <vt:lpstr>Why Do We Care? An Example</vt:lpstr>
      <vt:lpstr>PowerPoint Presentation</vt:lpstr>
      <vt:lpstr>Data Overwhelms Modern Machines </vt:lpstr>
      <vt:lpstr>PowerPoint Presentation</vt:lpstr>
      <vt:lpstr>PowerPoint Presentation</vt:lpstr>
      <vt:lpstr>Many Interesting Things  Are Happening Today  in Computer Architecture</vt:lpstr>
      <vt:lpstr>Many Novel Concepts Investigated Today</vt:lpstr>
      <vt:lpstr>Computer Architecture Today </vt:lpstr>
      <vt:lpstr>Computer Architecture Today (II)</vt:lpstr>
      <vt:lpstr>Computer Architecture Today (II)</vt:lpstr>
      <vt:lpstr>Takeaways</vt:lpstr>
      <vt:lpstr>Let’s Start with Some Puzzles</vt:lpstr>
      <vt:lpstr>What Is This?</vt:lpstr>
      <vt:lpstr>What About This?</vt:lpstr>
      <vt:lpstr>What Do the Following  Have in Common? </vt:lpstr>
      <vt:lpstr>Gare do Oriente, Lisbon</vt:lpstr>
      <vt:lpstr>Milwaukee Art Museum</vt:lpstr>
      <vt:lpstr>Athens Olympic Stadium</vt:lpstr>
      <vt:lpstr>City of Arts and Sciences, Valencia</vt:lpstr>
      <vt:lpstr>Florida Polytechnic University (I)</vt:lpstr>
      <vt:lpstr>Oculus, New York City</vt:lpstr>
      <vt:lpstr>What do All Those Have in Common with Bahnhof Stadelhofen?</vt:lpstr>
      <vt:lpstr>Answer: All Designed by a Famous Architect</vt:lpstr>
      <vt:lpstr>Your First Comp. Architecture Assignment </vt:lpstr>
      <vt:lpstr>But First, Today’s First Assignment</vt:lpstr>
      <vt:lpstr>Find The Differences of  This and That</vt:lpstr>
      <vt:lpstr>This</vt:lpstr>
      <vt:lpstr>That</vt:lpstr>
      <vt:lpstr>Many Tradeoffs Between Two Designs</vt:lpstr>
      <vt:lpstr>Aside: Evaluation Criteria for the Designs</vt:lpstr>
      <vt:lpstr>A Key Question</vt:lpstr>
      <vt:lpstr>Principled Design</vt:lpstr>
      <vt:lpstr>Gare do Oriente, Lisbon, Revisited</vt:lpstr>
      <vt:lpstr>A Principled Design</vt:lpstr>
      <vt:lpstr>What Does This Remind You Of?</vt:lpstr>
      <vt:lpstr>The Architect’s Answer</vt:lpstr>
      <vt:lpstr>Strengths and Praise</vt:lpstr>
      <vt:lpstr>Design Constraints and Criticism </vt:lpstr>
      <vt:lpstr>PowerPoint Presentation</vt:lpstr>
      <vt:lpstr>Design Constraints: Noone is Immune </vt:lpstr>
      <vt:lpstr>The Lecture Was Slightly Different  When I Was at CMU</vt:lpstr>
      <vt:lpstr>What Is This?</vt:lpstr>
      <vt:lpstr>Answer: Masterpiece of A Famous Architect</vt:lpstr>
      <vt:lpstr>Find The Differences of  This and That</vt:lpstr>
      <vt:lpstr>This</vt:lpstr>
      <vt:lpstr>That</vt:lpstr>
      <vt:lpstr>A Key Question</vt:lpstr>
      <vt:lpstr>A Quote from The Architect Himself</vt:lpstr>
      <vt:lpstr>A Principled Design</vt:lpstr>
      <vt:lpstr>A Key Question</vt:lpstr>
      <vt:lpstr>Takeaways</vt:lpstr>
      <vt:lpstr>The Same Applies to Processor Chips </vt:lpstr>
      <vt:lpstr>The Same Applies to Computing Systems</vt:lpstr>
      <vt:lpstr>The Same Applies to Computing Systems</vt:lpstr>
      <vt:lpstr>Different Platforms, Different Goals</vt:lpstr>
      <vt:lpstr>Different Platforms, Different Goals</vt:lpstr>
      <vt:lpstr>Different Platforms, Different Goals</vt:lpstr>
      <vt:lpstr>Different Platforms, Different Goals</vt:lpstr>
      <vt:lpstr>Different Platforms, Different Goals</vt:lpstr>
      <vt:lpstr>Different Platforms, Different Goals</vt:lpstr>
      <vt:lpstr>Different Platforms, Different Goals</vt:lpstr>
      <vt:lpstr>Basic Building Blocks</vt:lpstr>
      <vt:lpstr>Reading Assignments for This Week</vt:lpstr>
      <vt:lpstr>Major High-Level Goals of This Course</vt:lpstr>
      <vt:lpstr>Why These Goals?</vt:lpstr>
      <vt:lpstr>Course Info and Logistics</vt:lpstr>
      <vt:lpstr>Course Info: Instructor</vt:lpstr>
      <vt:lpstr>Course Info: Lecturer &amp; PhD Assistants</vt:lpstr>
      <vt:lpstr>Course Info: PhD Assistants</vt:lpstr>
      <vt:lpstr>Course Info: Student Assistants</vt:lpstr>
      <vt:lpstr>Course Info: Lab Assistants (I)</vt:lpstr>
      <vt:lpstr>Course Info: Lab Assistants (II)</vt:lpstr>
      <vt:lpstr>If You Need Help</vt:lpstr>
      <vt:lpstr>Where to Get Up-to-date Course Info?</vt:lpstr>
      <vt:lpstr>Lecture and Lab Times and Policies</vt:lpstr>
      <vt:lpstr>Lab Organization</vt:lpstr>
      <vt:lpstr>Final Exam</vt:lpstr>
      <vt:lpstr>Demystifying Mysteries</vt:lpstr>
      <vt:lpstr>Levels of Transformation</vt:lpstr>
      <vt:lpstr>Aside: A Famous Work By Hamming</vt:lpstr>
      <vt:lpstr>Levels of Transformation, Revisited</vt:lpstr>
      <vt:lpstr>The Power of Abstraction</vt:lpstr>
      <vt:lpstr>Crossing the Abstraction Layers</vt:lpstr>
      <vt:lpstr>Crossing the Abstraction Layers</vt:lpstr>
      <vt:lpstr>Some Example “Mysteries”</vt:lpstr>
      <vt:lpstr> Digital Design &amp; Computer Arch.  Lecture 1: Introduction and Basics</vt:lpstr>
      <vt:lpstr>We Did Not Cover the Following Slides in Lecture 1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Onur Mutlu</cp:lastModifiedBy>
  <cp:revision>476</cp:revision>
  <dcterms:created xsi:type="dcterms:W3CDTF">2010-09-08T00:51:32Z</dcterms:created>
  <dcterms:modified xsi:type="dcterms:W3CDTF">2020-02-20T10:25:05Z</dcterms:modified>
</cp:coreProperties>
</file>